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343" r:id="rId2"/>
    <p:sldId id="389" r:id="rId3"/>
    <p:sldId id="410" r:id="rId4"/>
    <p:sldId id="411" r:id="rId5"/>
    <p:sldId id="394" r:id="rId6"/>
    <p:sldId id="420" r:id="rId7"/>
    <p:sldId id="409" r:id="rId8"/>
    <p:sldId id="397" r:id="rId9"/>
    <p:sldId id="415" r:id="rId10"/>
    <p:sldId id="416" r:id="rId11"/>
    <p:sldId id="417" r:id="rId12"/>
    <p:sldId id="418" r:id="rId13"/>
    <p:sldId id="419" r:id="rId14"/>
    <p:sldId id="402" r:id="rId15"/>
    <p:sldId id="385" r:id="rId16"/>
    <p:sldId id="384" r:id="rId17"/>
    <p:sldId id="423" r:id="rId18"/>
    <p:sldId id="386" r:id="rId19"/>
    <p:sldId id="426" r:id="rId20"/>
    <p:sldId id="425" r:id="rId21"/>
    <p:sldId id="424" r:id="rId22"/>
    <p:sldId id="428" r:id="rId23"/>
    <p:sldId id="427" r:id="rId24"/>
    <p:sldId id="387" r:id="rId25"/>
    <p:sldId id="429" r:id="rId26"/>
    <p:sldId id="403" r:id="rId27"/>
    <p:sldId id="421"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77">
          <p15:clr>
            <a:srgbClr val="A4A3A4"/>
          </p15:clr>
        </p15:guide>
        <p15:guide id="2" pos="-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231E"/>
    <a:srgbClr val="2B2421"/>
    <a:srgbClr val="DEDEDE"/>
    <a:srgbClr val="BCC7C3"/>
    <a:srgbClr val="DBC6B4"/>
    <a:srgbClr val="DDDCD1"/>
    <a:srgbClr val="B31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p:cViewPr varScale="1">
        <p:scale>
          <a:sx n="114" d="100"/>
          <a:sy n="114" d="100"/>
        </p:scale>
        <p:origin x="1446" y="102"/>
      </p:cViewPr>
      <p:guideLst>
        <p:guide orient="horz" pos="1577"/>
        <p:guide pos="-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1.%20Resilience%20Estimation%20-%20Cisse%20and%20Barrett%202015\Feb%202016%20Tables%20and%20Charts\Aggrg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Subgroup TLU Resilience </a:t>
            </a:r>
            <a:r>
              <a:rPr lang="en-US" sz="1400" b="1" i="0" u="none" strike="noStrike" baseline="0">
                <a:effectLst/>
              </a:rPr>
              <a:t>Headcount </a:t>
            </a:r>
            <a:br>
              <a:rPr lang="en-US" sz="1400" b="1" i="0" u="none" strike="noStrike" baseline="0">
                <a:effectLst/>
              </a:rPr>
            </a:br>
            <a:r>
              <a:rPr lang="en-US" sz="1200" b="0"/>
              <a:t>(</a:t>
            </a:r>
            <a:r>
              <a:rPr lang="en-US" sz="1200" b="0" u="sng"/>
              <a:t>W</a:t>
            </a:r>
            <a:r>
              <a:rPr lang="en-US" sz="1200" b="0" u="none"/>
              <a:t>=6, </a:t>
            </a:r>
            <a:r>
              <a:rPr lang="en-US" sz="1200" b="0" u="sng"/>
              <a:t>P</a:t>
            </a:r>
            <a:r>
              <a:rPr lang="en-US" sz="1200" b="0" u="none"/>
              <a:t>=.8, </a:t>
            </a:r>
            <a:r>
              <a:rPr lang="el-GR" sz="1200" b="0" i="0" u="none" strike="noStrike" baseline="0">
                <a:effectLst/>
              </a:rPr>
              <a:t>α</a:t>
            </a:r>
            <a:r>
              <a:rPr lang="en-US" sz="1200" b="0" i="0" u="none" strike="noStrike" baseline="0">
                <a:effectLst/>
              </a:rPr>
              <a:t>=0</a:t>
            </a:r>
            <a:r>
              <a:rPr lang="en-US" sz="1200" b="0" u="none"/>
              <a:t>)</a:t>
            </a:r>
            <a:endParaRPr lang="en-US" sz="1200" b="0"/>
          </a:p>
        </c:rich>
      </c:tx>
      <c:layout/>
      <c:overlay val="0"/>
    </c:title>
    <c:autoTitleDeleted val="0"/>
    <c:plotArea>
      <c:layout/>
      <c:lineChart>
        <c:grouping val="standard"/>
        <c:varyColors val="0"/>
        <c:ser>
          <c:idx val="0"/>
          <c:order val="0"/>
          <c:tx>
            <c:v>Female Headed</c:v>
          </c:tx>
          <c:spPr>
            <a:ln>
              <a:solidFill>
                <a:sysClr val="windowText" lastClr="000000"/>
              </a:solidFill>
            </a:ln>
          </c:spPr>
          <c:marker>
            <c:symbol val="diamond"/>
            <c:size val="8"/>
            <c:spPr>
              <a:solidFill>
                <a:schemeClr val="tx1"/>
              </a:solidFill>
              <a:ln>
                <a:solidFill>
                  <a:sysClr val="windowText" lastClr="000000"/>
                </a:solidFill>
              </a:ln>
            </c:spPr>
          </c:marker>
          <c:cat>
            <c:numRef>
              <c:f>Sheet1!$H$2:$H$7</c:f>
              <c:numCache>
                <c:formatCode>General</c:formatCode>
                <c:ptCount val="6"/>
                <c:pt idx="0">
                  <c:v>2</c:v>
                </c:pt>
                <c:pt idx="1">
                  <c:v>3</c:v>
                </c:pt>
                <c:pt idx="2">
                  <c:v>4</c:v>
                </c:pt>
                <c:pt idx="3">
                  <c:v>5</c:v>
                </c:pt>
                <c:pt idx="4">
                  <c:v>6</c:v>
                </c:pt>
                <c:pt idx="5">
                  <c:v>7</c:v>
                </c:pt>
              </c:numCache>
            </c:numRef>
          </c:cat>
          <c:val>
            <c:numRef>
              <c:f>Sheet1!$I$2:$I$7</c:f>
              <c:numCache>
                <c:formatCode>General</c:formatCode>
                <c:ptCount val="6"/>
                <c:pt idx="0">
                  <c:v>0.43119266000000001</c:v>
                </c:pt>
                <c:pt idx="1">
                  <c:v>0.40588235</c:v>
                </c:pt>
                <c:pt idx="2">
                  <c:v>0.35588235000000001</c:v>
                </c:pt>
                <c:pt idx="3">
                  <c:v>0.32844574999999998</c:v>
                </c:pt>
              </c:numCache>
            </c:numRef>
          </c:val>
          <c:smooth val="0"/>
          <c:extLst>
            <c:ext xmlns:c16="http://schemas.microsoft.com/office/drawing/2014/chart" uri="{C3380CC4-5D6E-409C-BE32-E72D297353CC}">
              <c16:uniqueId val="{00000000-6781-416F-BA0F-1AF4FF60699E}"/>
            </c:ext>
          </c:extLst>
        </c:ser>
        <c:ser>
          <c:idx val="1"/>
          <c:order val="1"/>
          <c:tx>
            <c:v>   projection</c:v>
          </c:tx>
          <c:spPr>
            <a:ln>
              <a:solidFill>
                <a:sysClr val="windowText" lastClr="000000"/>
              </a:solidFill>
              <a:prstDash val="sysDash"/>
            </a:ln>
          </c:spPr>
          <c:marker>
            <c:symbol val="diamond"/>
            <c:size val="8"/>
            <c:spPr>
              <a:solidFill>
                <a:schemeClr val="tx1"/>
              </a:solidFill>
              <a:ln>
                <a:solidFill>
                  <a:sysClr val="windowText" lastClr="000000"/>
                </a:solidFill>
              </a:ln>
            </c:spPr>
          </c:marker>
          <c:cat>
            <c:numRef>
              <c:f>Sheet1!$H$2:$H$7</c:f>
              <c:numCache>
                <c:formatCode>General</c:formatCode>
                <c:ptCount val="6"/>
                <c:pt idx="0">
                  <c:v>2</c:v>
                </c:pt>
                <c:pt idx="1">
                  <c:v>3</c:v>
                </c:pt>
                <c:pt idx="2">
                  <c:v>4</c:v>
                </c:pt>
                <c:pt idx="3">
                  <c:v>5</c:v>
                </c:pt>
                <c:pt idx="4">
                  <c:v>6</c:v>
                </c:pt>
                <c:pt idx="5">
                  <c:v>7</c:v>
                </c:pt>
              </c:numCache>
            </c:numRef>
          </c:cat>
          <c:val>
            <c:numRef>
              <c:f>Sheet1!$J$2:$J$7</c:f>
              <c:numCache>
                <c:formatCode>General</c:formatCode>
                <c:ptCount val="6"/>
                <c:pt idx="3">
                  <c:v>0.32844574999999998</c:v>
                </c:pt>
                <c:pt idx="4">
                  <c:v>0.32463767999999998</c:v>
                </c:pt>
                <c:pt idx="5">
                  <c:v>0.28115941999999999</c:v>
                </c:pt>
              </c:numCache>
            </c:numRef>
          </c:val>
          <c:smooth val="0"/>
          <c:extLst>
            <c:ext xmlns:c16="http://schemas.microsoft.com/office/drawing/2014/chart" uri="{C3380CC4-5D6E-409C-BE32-E72D297353CC}">
              <c16:uniqueId val="{00000001-6781-416F-BA0F-1AF4FF60699E}"/>
            </c:ext>
          </c:extLst>
        </c:ser>
        <c:ser>
          <c:idx val="2"/>
          <c:order val="2"/>
          <c:tx>
            <c:v>Male Headed</c:v>
          </c:tx>
          <c:spPr>
            <a:ln>
              <a:solidFill>
                <a:schemeClr val="bg1">
                  <a:lumMod val="75000"/>
                </a:schemeClr>
              </a:solidFill>
            </a:ln>
          </c:spPr>
          <c:marker>
            <c:symbol val="circle"/>
            <c:size val="8"/>
            <c:spPr>
              <a:solidFill>
                <a:schemeClr val="tx1"/>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Sheet1!$K$2:$K$7</c:f>
              <c:numCache>
                <c:formatCode>General</c:formatCode>
                <c:ptCount val="6"/>
                <c:pt idx="0">
                  <c:v>0.46739130000000001</c:v>
                </c:pt>
                <c:pt idx="1">
                  <c:v>0.33032491000000003</c:v>
                </c:pt>
                <c:pt idx="2">
                  <c:v>0.35906642999999999</c:v>
                </c:pt>
                <c:pt idx="3">
                  <c:v>0.45087718999999998</c:v>
                </c:pt>
              </c:numCache>
            </c:numRef>
          </c:val>
          <c:smooth val="0"/>
          <c:extLst>
            <c:ext xmlns:c16="http://schemas.microsoft.com/office/drawing/2014/chart" uri="{C3380CC4-5D6E-409C-BE32-E72D297353CC}">
              <c16:uniqueId val="{00000002-6781-416F-BA0F-1AF4FF60699E}"/>
            </c:ext>
          </c:extLst>
        </c:ser>
        <c:ser>
          <c:idx val="3"/>
          <c:order val="3"/>
          <c:tx>
            <c:v>   projection</c:v>
          </c:tx>
          <c:spPr>
            <a:ln>
              <a:solidFill>
                <a:schemeClr val="bg1">
                  <a:lumMod val="75000"/>
                </a:schemeClr>
              </a:solidFill>
              <a:prstDash val="sysDash"/>
            </a:ln>
          </c:spPr>
          <c:marker>
            <c:symbol val="circle"/>
            <c:size val="8"/>
            <c:spPr>
              <a:solidFill>
                <a:schemeClr val="tx1"/>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Sheet1!$L$2:$L$7</c:f>
              <c:numCache>
                <c:formatCode>General</c:formatCode>
                <c:ptCount val="6"/>
                <c:pt idx="3">
                  <c:v>0.45087718999999998</c:v>
                </c:pt>
                <c:pt idx="4">
                  <c:v>0.48788926999999999</c:v>
                </c:pt>
                <c:pt idx="5">
                  <c:v>0.46193772</c:v>
                </c:pt>
              </c:numCache>
            </c:numRef>
          </c:val>
          <c:smooth val="0"/>
          <c:extLst>
            <c:ext xmlns:c16="http://schemas.microsoft.com/office/drawing/2014/chart" uri="{C3380CC4-5D6E-409C-BE32-E72D297353CC}">
              <c16:uniqueId val="{00000003-6781-416F-BA0F-1AF4FF60699E}"/>
            </c:ext>
          </c:extLst>
        </c:ser>
        <c:ser>
          <c:idx val="4"/>
          <c:order val="4"/>
          <c:tx>
            <c:v>Nomadic</c:v>
          </c:tx>
          <c:spPr>
            <a:ln>
              <a:solidFill>
                <a:schemeClr val="accent2">
                  <a:lumMod val="75000"/>
                </a:schemeClr>
              </a:solidFill>
            </a:ln>
          </c:spPr>
          <c:marker>
            <c:symbol val="triangle"/>
            <c:size val="8"/>
            <c:spPr>
              <a:solidFill>
                <a:schemeClr val="accent2">
                  <a:lumMod val="75000"/>
                </a:schemeClr>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Sheet1!$M$2:$M$7</c:f>
              <c:numCache>
                <c:formatCode>General</c:formatCode>
                <c:ptCount val="6"/>
                <c:pt idx="0">
                  <c:v>0.54990214999999998</c:v>
                </c:pt>
                <c:pt idx="1">
                  <c:v>0.56264236999999995</c:v>
                </c:pt>
                <c:pt idx="2">
                  <c:v>0.57581967000000001</c:v>
                </c:pt>
                <c:pt idx="3">
                  <c:v>0.53443114000000003</c:v>
                </c:pt>
              </c:numCache>
            </c:numRef>
          </c:val>
          <c:smooth val="0"/>
          <c:extLst>
            <c:ext xmlns:c16="http://schemas.microsoft.com/office/drawing/2014/chart" uri="{C3380CC4-5D6E-409C-BE32-E72D297353CC}">
              <c16:uniqueId val="{00000004-6781-416F-BA0F-1AF4FF60699E}"/>
            </c:ext>
          </c:extLst>
        </c:ser>
        <c:ser>
          <c:idx val="5"/>
          <c:order val="5"/>
          <c:tx>
            <c:v>   projection</c:v>
          </c:tx>
          <c:spPr>
            <a:ln>
              <a:solidFill>
                <a:schemeClr val="accent2">
                  <a:lumMod val="75000"/>
                </a:schemeClr>
              </a:solidFill>
              <a:prstDash val="sysDash"/>
            </a:ln>
          </c:spPr>
          <c:marker>
            <c:symbol val="triangle"/>
            <c:size val="8"/>
            <c:spPr>
              <a:solidFill>
                <a:schemeClr val="accent2">
                  <a:lumMod val="75000"/>
                </a:schemeClr>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Sheet1!$N$2:$N$7</c:f>
              <c:numCache>
                <c:formatCode>General</c:formatCode>
                <c:ptCount val="6"/>
                <c:pt idx="3">
                  <c:v>0.53443114000000003</c:v>
                </c:pt>
                <c:pt idx="4">
                  <c:v>0.56213018000000003</c:v>
                </c:pt>
                <c:pt idx="5">
                  <c:v>0.52662721999999995</c:v>
                </c:pt>
              </c:numCache>
            </c:numRef>
          </c:val>
          <c:smooth val="0"/>
          <c:extLst>
            <c:ext xmlns:c16="http://schemas.microsoft.com/office/drawing/2014/chart" uri="{C3380CC4-5D6E-409C-BE32-E72D297353CC}">
              <c16:uniqueId val="{00000005-6781-416F-BA0F-1AF4FF60699E}"/>
            </c:ext>
          </c:extLst>
        </c:ser>
        <c:ser>
          <c:idx val="6"/>
          <c:order val="6"/>
          <c:tx>
            <c:v>Settled</c:v>
          </c:tx>
          <c:spPr>
            <a:ln>
              <a:solidFill>
                <a:schemeClr val="accent2">
                  <a:lumMod val="60000"/>
                  <a:lumOff val="40000"/>
                </a:schemeClr>
              </a:solidFill>
            </a:ln>
          </c:spPr>
          <c:marker>
            <c:symbol val="square"/>
            <c:size val="8"/>
            <c:spPr>
              <a:solidFill>
                <a:schemeClr val="accent2">
                  <a:lumMod val="75000"/>
                </a:schemeClr>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Sheet1!$O$2:$O$7</c:f>
              <c:numCache>
                <c:formatCode>General</c:formatCode>
                <c:ptCount val="6"/>
                <c:pt idx="0">
                  <c:v>0.32065217000000001</c:v>
                </c:pt>
                <c:pt idx="1">
                  <c:v>0.16263736000000001</c:v>
                </c:pt>
                <c:pt idx="2">
                  <c:v>9.7799510000000006E-2</c:v>
                </c:pt>
                <c:pt idx="3">
                  <c:v>4.9382719999999998E-2</c:v>
                </c:pt>
              </c:numCache>
            </c:numRef>
          </c:val>
          <c:smooth val="0"/>
          <c:extLst>
            <c:ext xmlns:c16="http://schemas.microsoft.com/office/drawing/2014/chart" uri="{C3380CC4-5D6E-409C-BE32-E72D297353CC}">
              <c16:uniqueId val="{00000006-6781-416F-BA0F-1AF4FF60699E}"/>
            </c:ext>
          </c:extLst>
        </c:ser>
        <c:ser>
          <c:idx val="7"/>
          <c:order val="7"/>
          <c:tx>
            <c:v>   projection</c:v>
          </c:tx>
          <c:spPr>
            <a:ln>
              <a:prstDash val="sysDash"/>
            </a:ln>
          </c:spPr>
          <c:marker>
            <c:symbol val="square"/>
            <c:size val="8"/>
            <c:spPr>
              <a:solidFill>
                <a:schemeClr val="accent2">
                  <a:lumMod val="75000"/>
                </a:schemeClr>
              </a:solidFill>
              <a:ln>
                <a:noFill/>
              </a:ln>
            </c:spPr>
          </c:marker>
          <c:cat>
            <c:numRef>
              <c:f>Sheet1!$H$2:$H$7</c:f>
              <c:numCache>
                <c:formatCode>General</c:formatCode>
                <c:ptCount val="6"/>
                <c:pt idx="0">
                  <c:v>2</c:v>
                </c:pt>
                <c:pt idx="1">
                  <c:v>3</c:v>
                </c:pt>
                <c:pt idx="2">
                  <c:v>4</c:v>
                </c:pt>
                <c:pt idx="3">
                  <c:v>5</c:v>
                </c:pt>
                <c:pt idx="4">
                  <c:v>6</c:v>
                </c:pt>
                <c:pt idx="5">
                  <c:v>7</c:v>
                </c:pt>
              </c:numCache>
            </c:numRef>
          </c:cat>
          <c:val>
            <c:numRef>
              <c:f>Sheet1!$P$2:$P$7</c:f>
              <c:numCache>
                <c:formatCode>General</c:formatCode>
                <c:ptCount val="6"/>
                <c:pt idx="3">
                  <c:v>4.9382719999999998E-2</c:v>
                </c:pt>
                <c:pt idx="4">
                  <c:v>5.668016E-2</c:v>
                </c:pt>
                <c:pt idx="5">
                  <c:v>3.238866E-2</c:v>
                </c:pt>
              </c:numCache>
            </c:numRef>
          </c:val>
          <c:smooth val="0"/>
          <c:extLst>
            <c:ext xmlns:c16="http://schemas.microsoft.com/office/drawing/2014/chart" uri="{C3380CC4-5D6E-409C-BE32-E72D297353CC}">
              <c16:uniqueId val="{00000007-6781-416F-BA0F-1AF4FF60699E}"/>
            </c:ext>
          </c:extLst>
        </c:ser>
        <c:dLbls>
          <c:showLegendKey val="0"/>
          <c:showVal val="0"/>
          <c:showCatName val="0"/>
          <c:showSerName val="0"/>
          <c:showPercent val="0"/>
          <c:showBubbleSize val="0"/>
        </c:dLbls>
        <c:marker val="1"/>
        <c:smooth val="0"/>
        <c:axId val="36475648"/>
        <c:axId val="36477952"/>
      </c:lineChart>
      <c:catAx>
        <c:axId val="36475648"/>
        <c:scaling>
          <c:orientation val="minMax"/>
        </c:scaling>
        <c:delete val="0"/>
        <c:axPos val="b"/>
        <c:title>
          <c:tx>
            <c:rich>
              <a:bodyPr/>
              <a:lstStyle/>
              <a:p>
                <a:pPr>
                  <a:defRPr/>
                </a:pPr>
                <a:r>
                  <a:rPr lang="en-US" sz="1200" b="0"/>
                  <a:t>Round</a:t>
                </a:r>
              </a:p>
            </c:rich>
          </c:tx>
          <c:layout/>
          <c:overlay val="0"/>
        </c:title>
        <c:numFmt formatCode="General" sourceLinked="1"/>
        <c:majorTickMark val="out"/>
        <c:minorTickMark val="none"/>
        <c:tickLblPos val="nextTo"/>
        <c:crossAx val="36477952"/>
        <c:crosses val="autoZero"/>
        <c:auto val="1"/>
        <c:lblAlgn val="ctr"/>
        <c:lblOffset val="100"/>
        <c:noMultiLvlLbl val="0"/>
      </c:catAx>
      <c:valAx>
        <c:axId val="36477952"/>
        <c:scaling>
          <c:orientation val="minMax"/>
          <c:max val="1"/>
          <c:min val="0"/>
        </c:scaling>
        <c:delete val="0"/>
        <c:axPos val="l"/>
        <c:majorGridlines/>
        <c:title>
          <c:tx>
            <c:rich>
              <a:bodyPr rot="-5400000" vert="horz"/>
              <a:lstStyle/>
              <a:p>
                <a:pPr>
                  <a:defRPr/>
                </a:pPr>
                <a:r>
                  <a:rPr lang="en-US" sz="1200" b="0"/>
                  <a:t>Resilience Headcount</a:t>
                </a:r>
              </a:p>
            </c:rich>
          </c:tx>
          <c:layout/>
          <c:overlay val="0"/>
        </c:title>
        <c:numFmt formatCode="General" sourceLinked="1"/>
        <c:majorTickMark val="out"/>
        <c:minorTickMark val="none"/>
        <c:tickLblPos val="nextTo"/>
        <c:crossAx val="36475648"/>
        <c:crosses val="autoZero"/>
        <c:crossBetween val="between"/>
        <c:majorUnit val="0.2"/>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2B3636-2FD7-4616-9810-556BAA5F2AC3}" type="datetime1">
              <a:rPr lang="en-US" altLang="en-US"/>
              <a:pPr>
                <a:defRPr/>
              </a:pPr>
              <a:t>7/20/2019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788776-C913-4E21-9A7F-6FD4FD4B2AB1}" type="slidenum">
              <a:rPr lang="en-US" altLang="en-US"/>
              <a:pPr>
                <a:defRPr/>
              </a:pPr>
              <a:t>‹#›</a:t>
            </a:fld>
            <a:endParaRPr lang="en-US" altLang="en-US"/>
          </a:p>
        </p:txBody>
      </p:sp>
    </p:spTree>
    <p:extLst>
      <p:ext uri="{BB962C8B-B14F-4D97-AF65-F5344CB8AC3E}">
        <p14:creationId xmlns:p14="http://schemas.microsoft.com/office/powerpoint/2010/main" val="37835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1C0451-DACC-4BA4-A998-BD643C22AA65}" type="slidenum">
              <a:rPr lang="en-US" altLang="en-US"/>
              <a:pPr>
                <a:defRPr/>
              </a:pPr>
              <a:t>‹#›</a:t>
            </a:fld>
            <a:endParaRPr lang="en-US" altLang="en-US"/>
          </a:p>
        </p:txBody>
      </p:sp>
    </p:spTree>
    <p:extLst>
      <p:ext uri="{BB962C8B-B14F-4D97-AF65-F5344CB8AC3E}">
        <p14:creationId xmlns:p14="http://schemas.microsoft.com/office/powerpoint/2010/main" val="415026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a:t>
            </a:fld>
            <a:endParaRPr lang="en-US"/>
          </a:p>
        </p:txBody>
      </p:sp>
    </p:spTree>
    <p:extLst>
      <p:ext uri="{BB962C8B-B14F-4D97-AF65-F5344CB8AC3E}">
        <p14:creationId xmlns:p14="http://schemas.microsoft.com/office/powerpoint/2010/main" val="165579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21</a:t>
            </a:fld>
            <a:endParaRPr lang="en-US"/>
          </a:p>
        </p:txBody>
      </p:sp>
    </p:spTree>
    <p:extLst>
      <p:ext uri="{BB962C8B-B14F-4D97-AF65-F5344CB8AC3E}">
        <p14:creationId xmlns:p14="http://schemas.microsoft.com/office/powerpoint/2010/main" val="411410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22</a:t>
            </a:fld>
            <a:endParaRPr lang="en-US"/>
          </a:p>
        </p:txBody>
      </p:sp>
    </p:spTree>
    <p:extLst>
      <p:ext uri="{BB962C8B-B14F-4D97-AF65-F5344CB8AC3E}">
        <p14:creationId xmlns:p14="http://schemas.microsoft.com/office/powerpoint/2010/main" val="221576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23</a:t>
            </a:fld>
            <a:endParaRPr lang="en-US"/>
          </a:p>
        </p:txBody>
      </p:sp>
    </p:spTree>
    <p:extLst>
      <p:ext uri="{BB962C8B-B14F-4D97-AF65-F5344CB8AC3E}">
        <p14:creationId xmlns:p14="http://schemas.microsoft.com/office/powerpoint/2010/main" val="398890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51274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30681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15</a:t>
            </a:fld>
            <a:endParaRPr lang="en-US"/>
          </a:p>
        </p:txBody>
      </p:sp>
    </p:spTree>
    <p:extLst>
      <p:ext uri="{BB962C8B-B14F-4D97-AF65-F5344CB8AC3E}">
        <p14:creationId xmlns:p14="http://schemas.microsoft.com/office/powerpoint/2010/main" val="212166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16</a:t>
            </a:fld>
            <a:endParaRPr lang="en-US"/>
          </a:p>
        </p:txBody>
      </p:sp>
    </p:spTree>
    <p:extLst>
      <p:ext uri="{BB962C8B-B14F-4D97-AF65-F5344CB8AC3E}">
        <p14:creationId xmlns:p14="http://schemas.microsoft.com/office/powerpoint/2010/main" val="318846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17</a:t>
            </a:fld>
            <a:endParaRPr lang="en-US"/>
          </a:p>
        </p:txBody>
      </p:sp>
    </p:spTree>
    <p:extLst>
      <p:ext uri="{BB962C8B-B14F-4D97-AF65-F5344CB8AC3E}">
        <p14:creationId xmlns:p14="http://schemas.microsoft.com/office/powerpoint/2010/main" val="123259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18</a:t>
            </a:fld>
            <a:endParaRPr lang="en-US"/>
          </a:p>
        </p:txBody>
      </p:sp>
    </p:spTree>
    <p:extLst>
      <p:ext uri="{BB962C8B-B14F-4D97-AF65-F5344CB8AC3E}">
        <p14:creationId xmlns:p14="http://schemas.microsoft.com/office/powerpoint/2010/main" val="55639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19</a:t>
            </a:fld>
            <a:endParaRPr lang="en-US"/>
          </a:p>
        </p:txBody>
      </p:sp>
    </p:spTree>
    <p:extLst>
      <p:ext uri="{BB962C8B-B14F-4D97-AF65-F5344CB8AC3E}">
        <p14:creationId xmlns:p14="http://schemas.microsoft.com/office/powerpoint/2010/main" val="389239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20</a:t>
            </a:fld>
            <a:endParaRPr lang="en-US"/>
          </a:p>
        </p:txBody>
      </p:sp>
    </p:spTree>
    <p:extLst>
      <p:ext uri="{BB962C8B-B14F-4D97-AF65-F5344CB8AC3E}">
        <p14:creationId xmlns:p14="http://schemas.microsoft.com/office/powerpoint/2010/main" val="3457065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564DD-9844-41B0-A119-48FCDFE01D3A}" type="slidenum">
              <a:rPr lang="en-US" altLang="en-US"/>
              <a:pPr>
                <a:defRPr/>
              </a:pPr>
              <a:t>‹#›</a:t>
            </a:fld>
            <a:endParaRPr lang="en-US" altLang="en-US"/>
          </a:p>
        </p:txBody>
      </p:sp>
      <p:pic>
        <p:nvPicPr>
          <p:cNvPr id="10" name="Picture 5" descr="cu_logo_sml_150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7"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8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57C3F-E553-40D7-B80C-ABC5426F6E50}" type="slidenum">
              <a:rPr lang="en-US" altLang="en-US"/>
              <a:pPr>
                <a:defRPr/>
              </a:pPr>
              <a:t>‹#›</a:t>
            </a:fld>
            <a:endParaRPr lang="en-US" altLang="en-US"/>
          </a:p>
        </p:txBody>
      </p:sp>
    </p:spTree>
    <p:extLst>
      <p:ext uri="{BB962C8B-B14F-4D97-AF65-F5344CB8AC3E}">
        <p14:creationId xmlns:p14="http://schemas.microsoft.com/office/powerpoint/2010/main" val="329936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9983B-E5E0-4A77-A6C0-45A3D738F037}" type="slidenum">
              <a:rPr lang="en-US" altLang="en-US"/>
              <a:pPr>
                <a:defRPr/>
              </a:pPr>
              <a:t>‹#›</a:t>
            </a:fld>
            <a:endParaRPr lang="en-US" altLang="en-US"/>
          </a:p>
        </p:txBody>
      </p:sp>
    </p:spTree>
    <p:extLst>
      <p:ext uri="{BB962C8B-B14F-4D97-AF65-F5344CB8AC3E}">
        <p14:creationId xmlns:p14="http://schemas.microsoft.com/office/powerpoint/2010/main" val="34493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6F316-45BB-4EE7-9145-D5BC43F822CC}" type="slidenum">
              <a:rPr lang="en-US" altLang="en-US"/>
              <a:pPr>
                <a:defRPr/>
              </a:pPr>
              <a:t>‹#›</a:t>
            </a:fld>
            <a:endParaRPr lang="en-US" altLang="en-US"/>
          </a:p>
        </p:txBody>
      </p:sp>
      <p:pic>
        <p:nvPicPr>
          <p:cNvPr id="10" name="Picture 5" descr="cu_logo_sml_150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206"/>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20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F46A2-2F46-4ADA-93C0-47410199477C}" type="slidenum">
              <a:rPr lang="en-US" altLang="en-US"/>
              <a:pPr>
                <a:defRPr/>
              </a:pPr>
              <a:t>‹#›</a:t>
            </a:fld>
            <a:endParaRPr lang="en-US" altLang="en-US"/>
          </a:p>
        </p:txBody>
      </p:sp>
    </p:spTree>
    <p:extLst>
      <p:ext uri="{BB962C8B-B14F-4D97-AF65-F5344CB8AC3E}">
        <p14:creationId xmlns:p14="http://schemas.microsoft.com/office/powerpoint/2010/main" val="287439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00E6D-50B2-43C4-921C-6524BFC4AC1D}" type="slidenum">
              <a:rPr lang="en-US" altLang="en-US"/>
              <a:pPr>
                <a:defRPr/>
              </a:pPr>
              <a:t>‹#›</a:t>
            </a:fld>
            <a:endParaRPr lang="en-US" altLang="en-US"/>
          </a:p>
        </p:txBody>
      </p:sp>
    </p:spTree>
    <p:extLst>
      <p:ext uri="{BB962C8B-B14F-4D97-AF65-F5344CB8AC3E}">
        <p14:creationId xmlns:p14="http://schemas.microsoft.com/office/powerpoint/2010/main" val="314857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CE7A9-35C7-4A04-89BC-66747869B85C}" type="slidenum">
              <a:rPr lang="en-US" altLang="en-US"/>
              <a:pPr>
                <a:defRPr/>
              </a:pPr>
              <a:t>‹#›</a:t>
            </a:fld>
            <a:endParaRPr lang="en-US" altLang="en-US"/>
          </a:p>
        </p:txBody>
      </p:sp>
    </p:spTree>
    <p:extLst>
      <p:ext uri="{BB962C8B-B14F-4D97-AF65-F5344CB8AC3E}">
        <p14:creationId xmlns:p14="http://schemas.microsoft.com/office/powerpoint/2010/main" val="196456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01023C-F8AA-410F-BC65-99093183833C}" type="slidenum">
              <a:rPr lang="en-US" altLang="en-US"/>
              <a:pPr>
                <a:defRPr/>
              </a:pPr>
              <a:t>‹#›</a:t>
            </a:fld>
            <a:endParaRPr lang="en-US" altLang="en-US"/>
          </a:p>
        </p:txBody>
      </p:sp>
    </p:spTree>
    <p:extLst>
      <p:ext uri="{BB962C8B-B14F-4D97-AF65-F5344CB8AC3E}">
        <p14:creationId xmlns:p14="http://schemas.microsoft.com/office/powerpoint/2010/main" val="25800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629E85-460A-4762-ADE7-802C8EFBC837}" type="slidenum">
              <a:rPr lang="en-US" altLang="en-US"/>
              <a:pPr>
                <a:defRPr/>
              </a:pPr>
              <a:t>‹#›</a:t>
            </a:fld>
            <a:endParaRPr lang="en-US" altLang="en-US"/>
          </a:p>
        </p:txBody>
      </p:sp>
      <p:grpSp>
        <p:nvGrpSpPr>
          <p:cNvPr id="5" name="Group 4"/>
          <p:cNvGrpSpPr/>
          <p:nvPr userDrawn="1"/>
        </p:nvGrpSpPr>
        <p:grpSpPr>
          <a:xfrm>
            <a:off x="0" y="0"/>
            <a:ext cx="9144000" cy="943895"/>
            <a:chOff x="-3175" y="5914103"/>
            <a:chExt cx="9144000" cy="943895"/>
          </a:xfrm>
        </p:grpSpPr>
        <p:sp>
          <p:nvSpPr>
            <p:cNvPr id="6" name="Rectangle 5"/>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33995331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94A91-58CC-4BB7-B6B4-C3A5117D6F33}" type="slidenum">
              <a:rPr lang="en-US" altLang="en-US"/>
              <a:pPr>
                <a:defRPr/>
              </a:pPr>
              <a:t>‹#›</a:t>
            </a:fld>
            <a:endParaRPr lang="en-US" altLang="en-US"/>
          </a:p>
        </p:txBody>
      </p:sp>
    </p:spTree>
    <p:extLst>
      <p:ext uri="{BB962C8B-B14F-4D97-AF65-F5344CB8AC3E}">
        <p14:creationId xmlns:p14="http://schemas.microsoft.com/office/powerpoint/2010/main" val="250205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0BCFA-35A2-4BEB-BA1F-0A8BF303990C}" type="slidenum">
              <a:rPr lang="en-US" altLang="en-US"/>
              <a:pPr>
                <a:defRPr/>
              </a:pPr>
              <a:t>‹#›</a:t>
            </a:fld>
            <a:endParaRPr lang="en-US" altLang="en-US"/>
          </a:p>
        </p:txBody>
      </p:sp>
    </p:spTree>
    <p:extLst>
      <p:ext uri="{BB962C8B-B14F-4D97-AF65-F5344CB8AC3E}">
        <p14:creationId xmlns:p14="http://schemas.microsoft.com/office/powerpoint/2010/main" val="62149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65EEDC-BCE1-4B8D-ACDF-FFC92B5ECB69}" type="slidenum">
              <a:rPr lang="en-US" altLang="en-US"/>
              <a:pPr>
                <a:defRPr/>
              </a:pPr>
              <a:t>‹#›</a:t>
            </a:fld>
            <a:endParaRPr lang="en-US" altLang="en-US"/>
          </a:p>
        </p:txBody>
      </p:sp>
      <p:pic>
        <p:nvPicPr>
          <p:cNvPr id="1031" name="Picture 10" descr="CHDSAEM_3line_pptslide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6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5250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81200"/>
            <a:ext cx="7010400" cy="1200329"/>
          </a:xfrm>
          <a:prstGeom prst="rect">
            <a:avLst/>
          </a:prstGeom>
          <a:noFill/>
        </p:spPr>
        <p:txBody>
          <a:bodyPr wrap="square" rtlCol="0">
            <a:spAutoFit/>
          </a:bodyPr>
          <a:lstStyle/>
          <a:p>
            <a:pPr algn="ctr"/>
            <a:r>
              <a:rPr lang="en-US" sz="3600" b="1" dirty="0" smtClean="0">
                <a:latin typeface="Georgia" panose="02040502050405020303" pitchFamily="18" charset="0"/>
                <a:cs typeface="Arial" panose="020B0604020202020204" pitchFamily="34" charset="0"/>
              </a:rPr>
              <a:t>Conceptualizing and Measuring Resilience</a:t>
            </a:r>
            <a:endParaRPr lang="en-US" sz="3600" dirty="0">
              <a:latin typeface="Georgia" panose="02040502050405020303" pitchFamily="18" charset="0"/>
            </a:endParaRPr>
          </a:p>
        </p:txBody>
      </p:sp>
      <p:sp>
        <p:nvSpPr>
          <p:cNvPr id="4" name="TextBox 9"/>
          <p:cNvSpPr txBox="1">
            <a:spLocks noChangeArrowheads="1"/>
          </p:cNvSpPr>
          <p:nvPr/>
        </p:nvSpPr>
        <p:spPr bwMode="auto">
          <a:xfrm>
            <a:off x="195882" y="4429559"/>
            <a:ext cx="8686800" cy="2031325"/>
          </a:xfrm>
          <a:prstGeom prst="rect">
            <a:avLst/>
          </a:prstGeom>
          <a:noFill/>
          <a:ln w="9525">
            <a:noFill/>
            <a:miter lim="800000"/>
            <a:headEnd/>
            <a:tailEnd/>
          </a:ln>
        </p:spPr>
        <p:txBody>
          <a:bodyPr>
            <a:spAutoFit/>
          </a:bodyPr>
          <a:lstStyle/>
          <a:p>
            <a:pPr algn="ctr"/>
            <a:r>
              <a:rPr lang="en-US" sz="2400" dirty="0" smtClean="0">
                <a:latin typeface="+mn-lt"/>
              </a:rPr>
              <a:t>Christopher B. Barrett, Cornell University</a:t>
            </a:r>
          </a:p>
          <a:p>
            <a:pPr algn="ctr"/>
            <a:r>
              <a:rPr lang="en-US" sz="2400" dirty="0" smtClean="0">
                <a:latin typeface="+mn-lt"/>
              </a:rPr>
              <a:t>CEAR/Huebner Conference 6th </a:t>
            </a:r>
            <a:r>
              <a:rPr lang="en-US" sz="2400" dirty="0">
                <a:latin typeface="+mn-lt"/>
              </a:rPr>
              <a:t>Annual Summer Risk Institute </a:t>
            </a:r>
            <a:endParaRPr lang="en-US" sz="2400" dirty="0" smtClean="0">
              <a:latin typeface="+mn-lt"/>
            </a:endParaRPr>
          </a:p>
          <a:p>
            <a:pPr algn="ctr"/>
            <a:r>
              <a:rPr lang="en-US" sz="2400" dirty="0" smtClean="0">
                <a:latin typeface="+mn-lt"/>
              </a:rPr>
              <a:t>Georgia State University, Atlanta</a:t>
            </a:r>
          </a:p>
          <a:p>
            <a:pPr algn="ctr"/>
            <a:r>
              <a:rPr lang="en-US" sz="2400" dirty="0" smtClean="0">
                <a:latin typeface="+mn-lt"/>
              </a:rPr>
              <a:t>July 25, 2019</a:t>
            </a:r>
            <a:endParaRPr lang="en-US" sz="2400" dirty="0">
              <a:latin typeface="+mn-lt"/>
            </a:endParaRPr>
          </a:p>
          <a:p>
            <a:pPr algn="ctr"/>
            <a:endParaRPr lang="en-US" sz="3000" dirty="0">
              <a:latin typeface="Calibri" pitchFamily="34" charset="0"/>
            </a:endParaRPr>
          </a:p>
        </p:txBody>
      </p:sp>
    </p:spTree>
    <p:extLst>
      <p:ext uri="{BB962C8B-B14F-4D97-AF65-F5344CB8AC3E}">
        <p14:creationId xmlns:p14="http://schemas.microsoft.com/office/powerpoint/2010/main" val="313022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457200" y="4122945"/>
            <a:ext cx="8458200" cy="2554545"/>
          </a:xfrm>
          <a:prstGeom prst="rect">
            <a:avLst/>
          </a:prstGeom>
          <a:noFill/>
        </p:spPr>
        <p:txBody>
          <a:bodyPr wrap="square" rtlCol="0">
            <a:spAutoFit/>
          </a:bodyPr>
          <a:lstStyle/>
          <a:p>
            <a:r>
              <a:rPr lang="en-US" sz="2000" dirty="0">
                <a:latin typeface="Georgia" pitchFamily="18" charset="0"/>
              </a:rPr>
              <a:t>For the current non-poor, seek </a:t>
            </a:r>
            <a:r>
              <a:rPr lang="en-US" sz="2000" dirty="0" smtClean="0">
                <a:latin typeface="Georgia" pitchFamily="18" charset="0"/>
              </a:rPr>
              <a:t>resilience/resistance </a:t>
            </a:r>
            <a:r>
              <a:rPr lang="en-US" sz="2000" dirty="0">
                <a:latin typeface="Georgia" pitchFamily="18" charset="0"/>
              </a:rPr>
              <a:t>against shocks in the ecological </a:t>
            </a:r>
            <a:r>
              <a:rPr lang="en-US" sz="2000" dirty="0" smtClean="0">
                <a:latin typeface="Georgia" pitchFamily="18" charset="0"/>
              </a:rPr>
              <a:t>sense: </a:t>
            </a:r>
            <a:r>
              <a:rPr lang="en-US" sz="2000" dirty="0">
                <a:latin typeface="Georgia" pitchFamily="18" charset="0"/>
              </a:rPr>
              <a:t>no shift to either of the lower, less desirable zones.</a:t>
            </a:r>
          </a:p>
          <a:p>
            <a:endParaRPr lang="en-US" sz="2000" dirty="0">
              <a:latin typeface="Georgia" pitchFamily="18" charset="0"/>
            </a:endParaRPr>
          </a:p>
          <a:p>
            <a:r>
              <a:rPr lang="en-US" sz="2000" dirty="0" smtClean="0">
                <a:latin typeface="Georgia" pitchFamily="18" charset="0"/>
              </a:rPr>
              <a:t>But </a:t>
            </a:r>
            <a:r>
              <a:rPr lang="en-US" sz="2000" dirty="0">
                <a:latin typeface="Georgia" pitchFamily="18" charset="0"/>
              </a:rPr>
              <a:t>for the current poor, those </a:t>
            </a:r>
            <a:r>
              <a:rPr lang="en-US" sz="2000" dirty="0" smtClean="0">
                <a:latin typeface="Georgia" pitchFamily="18" charset="0"/>
              </a:rPr>
              <a:t>in HEZ/CPZ, the </a:t>
            </a:r>
            <a:r>
              <a:rPr lang="en-US" sz="2000" dirty="0">
                <a:latin typeface="Georgia" pitchFamily="18" charset="0"/>
              </a:rPr>
              <a:t>objective is </a:t>
            </a:r>
            <a:r>
              <a:rPr lang="en-US" sz="2000" i="1" dirty="0" smtClean="0">
                <a:latin typeface="Georgia" pitchFamily="18" charset="0"/>
              </a:rPr>
              <a:t>productive disruption</a:t>
            </a:r>
            <a:r>
              <a:rPr lang="en-US" sz="2000" dirty="0">
                <a:latin typeface="Georgia" pitchFamily="18" charset="0"/>
              </a:rPr>
              <a:t>,</a:t>
            </a:r>
            <a:r>
              <a:rPr lang="en-US" sz="2000" dirty="0" smtClean="0">
                <a:latin typeface="Georgia" pitchFamily="18" charset="0"/>
              </a:rPr>
              <a:t> to shift states to the NPZ.</a:t>
            </a:r>
          </a:p>
          <a:p>
            <a:endParaRPr lang="en-US" sz="2000" dirty="0">
              <a:latin typeface="Georgia" pitchFamily="18" charset="0"/>
            </a:endParaRPr>
          </a:p>
          <a:p>
            <a:r>
              <a:rPr lang="en-US" sz="2000" b="1" i="1" dirty="0">
                <a:latin typeface="Georgia" pitchFamily="18" charset="0"/>
              </a:rPr>
              <a:t>Asymmetry</a:t>
            </a:r>
            <a:r>
              <a:rPr lang="en-US" sz="2000" dirty="0">
                <a:latin typeface="Georgia" pitchFamily="18" charset="0"/>
              </a:rPr>
              <a:t> is therefore a fundamental property of resilience </a:t>
            </a:r>
            <a:r>
              <a:rPr lang="en-US" sz="2000" dirty="0" smtClean="0">
                <a:latin typeface="Georgia" pitchFamily="18" charset="0"/>
              </a:rPr>
              <a:t>against chronic </a:t>
            </a:r>
            <a:r>
              <a:rPr lang="en-US" sz="2000" dirty="0">
                <a:latin typeface="Georgia" pitchFamily="18" charset="0"/>
              </a:rPr>
              <a:t>poverty.</a:t>
            </a:r>
            <a:r>
              <a:rPr lang="en-US" sz="2000" dirty="0" smtClean="0">
                <a:latin typeface="Georgia" pitchFamily="18" charset="0"/>
              </a:rPr>
              <a:t> Thus stability ≠ resilience.</a:t>
            </a:r>
            <a:endParaRPr lang="en-US" sz="2000" dirty="0">
              <a:latin typeface="Georgia" pitchFamily="18" charset="0"/>
            </a:endParaRPr>
          </a:p>
        </p:txBody>
      </p:sp>
      <p:sp>
        <p:nvSpPr>
          <p:cNvPr id="3" name="TextBox 2"/>
          <p:cNvSpPr txBox="1"/>
          <p:nvPr/>
        </p:nvSpPr>
        <p:spPr>
          <a:xfrm>
            <a:off x="381000" y="1295400"/>
            <a:ext cx="4191000" cy="2554545"/>
          </a:xfrm>
          <a:prstGeom prst="rect">
            <a:avLst/>
          </a:prstGeom>
          <a:noFill/>
        </p:spPr>
        <p:txBody>
          <a:bodyPr wrap="square" rtlCol="0">
            <a:spAutoFit/>
          </a:bodyPr>
          <a:lstStyle/>
          <a:p>
            <a:r>
              <a:rPr lang="en-US" sz="2000" dirty="0">
                <a:latin typeface="Georgia" pitchFamily="18" charset="0"/>
              </a:rPr>
              <a:t>The development ambition is </a:t>
            </a:r>
            <a:r>
              <a:rPr lang="en-US" sz="2000" dirty="0" smtClean="0">
                <a:latin typeface="Georgia" pitchFamily="18" charset="0"/>
              </a:rPr>
              <a:t>to move </a:t>
            </a:r>
            <a:r>
              <a:rPr lang="en-US" sz="2000" dirty="0">
                <a:latin typeface="Georgia" pitchFamily="18" charset="0"/>
              </a:rPr>
              <a:t>people into the non-poor zone and keep them there. </a:t>
            </a:r>
            <a:endParaRPr lang="en-US" sz="2000" dirty="0" smtClean="0">
              <a:latin typeface="Georgia" pitchFamily="18" charset="0"/>
            </a:endParaRPr>
          </a:p>
          <a:p>
            <a:endParaRPr lang="en-US" sz="2000" dirty="0">
              <a:latin typeface="Georgia" pitchFamily="18" charset="0"/>
            </a:endParaRPr>
          </a:p>
          <a:p>
            <a:r>
              <a:rPr lang="en-US" sz="2000" dirty="0" smtClean="0">
                <a:latin typeface="Georgia" pitchFamily="18" charset="0"/>
              </a:rPr>
              <a:t>The humanitarian ambition is to keep people from falling into HEZ … offers foundation of a rights-based approach to resilience.</a:t>
            </a:r>
            <a:endParaRPr lang="en-US"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829" y="812831"/>
            <a:ext cx="446377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329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47650" y="5657671"/>
            <a:ext cx="8743950" cy="1200329"/>
          </a:xfrm>
          <a:prstGeom prst="rect">
            <a:avLst/>
          </a:prstGeom>
          <a:noFill/>
        </p:spPr>
        <p:txBody>
          <a:bodyPr wrap="square" rtlCol="0">
            <a:spAutoFit/>
          </a:bodyPr>
          <a:lstStyle/>
          <a:p>
            <a:r>
              <a:rPr lang="en-US" sz="2400" dirty="0" smtClean="0">
                <a:latin typeface="Georgia" pitchFamily="18" charset="0"/>
              </a:rPr>
              <a:t>Note:  Transitory </a:t>
            </a:r>
            <a:r>
              <a:rPr lang="en-US" sz="2400" dirty="0">
                <a:latin typeface="Georgia" pitchFamily="18" charset="0"/>
              </a:rPr>
              <a:t>shocks (- or +) can have persistent effects</a:t>
            </a:r>
          </a:p>
          <a:p>
            <a:r>
              <a:rPr lang="en-US" sz="2400" dirty="0">
                <a:latin typeface="Georgia" pitchFamily="18" charset="0"/>
              </a:rPr>
              <a:t>	Risk </a:t>
            </a:r>
            <a:r>
              <a:rPr lang="en-US" sz="2400" dirty="0" smtClean="0">
                <a:latin typeface="Georgia" pitchFamily="18" charset="0"/>
              </a:rPr>
              <a:t>endogenous to system state	</a:t>
            </a:r>
          </a:p>
          <a:p>
            <a:r>
              <a:rPr lang="en-US" sz="2400" dirty="0">
                <a:latin typeface="Georgia" pitchFamily="18" charset="0"/>
              </a:rPr>
              <a:t>	</a:t>
            </a:r>
            <a:r>
              <a:rPr lang="en-US" sz="2400" dirty="0" smtClean="0">
                <a:latin typeface="Georgia" pitchFamily="18" charset="0"/>
              </a:rPr>
              <a:t>CTDs reflect both natural and socioeconomic contexts</a:t>
            </a:r>
            <a:endParaRPr lang="en-US" sz="2400" dirty="0">
              <a:latin typeface="Georgia" pitchFamily="18" charset="0"/>
            </a:endParaRPr>
          </a:p>
        </p:txBody>
      </p:sp>
      <p:sp>
        <p:nvSpPr>
          <p:cNvPr id="6" name="TextBox 5"/>
          <p:cNvSpPr txBox="1"/>
          <p:nvPr/>
        </p:nvSpPr>
        <p:spPr>
          <a:xfrm>
            <a:off x="373062" y="956473"/>
            <a:ext cx="8313738" cy="830997"/>
          </a:xfrm>
          <a:prstGeom prst="rect">
            <a:avLst/>
          </a:prstGeom>
          <a:noFill/>
        </p:spPr>
        <p:txBody>
          <a:bodyPr wrap="square" rtlCol="0">
            <a:spAutoFit/>
          </a:bodyPr>
          <a:lstStyle/>
          <a:p>
            <a:r>
              <a:rPr lang="en-US" sz="2400" b="1" dirty="0" smtClean="0">
                <a:latin typeface="Georgia" pitchFamily="18" charset="0"/>
              </a:rPr>
              <a:t>Explicitly incorporate risk by integrating broader set of </a:t>
            </a:r>
            <a:r>
              <a:rPr lang="en-US" sz="2400" b="1" dirty="0">
                <a:latin typeface="Georgia" pitchFamily="18" charset="0"/>
              </a:rPr>
              <a:t>moment functions to </a:t>
            </a:r>
            <a:r>
              <a:rPr lang="en-US" sz="2400" b="1" dirty="0" smtClean="0">
                <a:latin typeface="Georgia" pitchFamily="18" charset="0"/>
              </a:rPr>
              <a:t>move </a:t>
            </a:r>
            <a:r>
              <a:rPr lang="en-US" sz="2400" b="1" dirty="0">
                <a:latin typeface="Georgia" pitchFamily="18" charset="0"/>
              </a:rPr>
              <a:t>from CEF to </a:t>
            </a:r>
            <a:r>
              <a:rPr lang="en-US" sz="2400" b="1" dirty="0" smtClean="0">
                <a:latin typeface="Georgia" pitchFamily="18" charset="0"/>
              </a:rPr>
              <a:t>CTDs:</a:t>
            </a:r>
            <a:endParaRPr lang="en-US" sz="2400" b="1" dirty="0">
              <a:latin typeface="Georgia" pitchFamily="18"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554" y="1600200"/>
            <a:ext cx="61646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3625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73062" y="956473"/>
            <a:ext cx="8694738" cy="5863144"/>
          </a:xfrm>
          <a:prstGeom prst="rect">
            <a:avLst/>
          </a:prstGeom>
          <a:noFill/>
        </p:spPr>
        <p:txBody>
          <a:bodyPr wrap="square" rtlCol="0">
            <a:spAutoFit/>
          </a:bodyPr>
          <a:lstStyle/>
          <a:p>
            <a:r>
              <a:rPr lang="en-US" sz="2400" b="1" dirty="0" smtClean="0">
                <a:latin typeface="Georgia" pitchFamily="18" charset="0"/>
              </a:rPr>
              <a:t>Objective: minimize the duration, intensity and likelihood of people’s experience of poverty</a:t>
            </a:r>
          </a:p>
          <a:p>
            <a:endParaRPr lang="en-US" sz="2400" dirty="0" smtClean="0">
              <a:latin typeface="Georgia" pitchFamily="18" charset="0"/>
            </a:endParaRPr>
          </a:p>
          <a:p>
            <a:r>
              <a:rPr lang="en-US" sz="2400" b="1" u="sng" dirty="0" smtClean="0">
                <a:latin typeface="Georgia" pitchFamily="18" charset="0"/>
              </a:rPr>
              <a:t>Three options</a:t>
            </a:r>
            <a:r>
              <a:rPr lang="en-US" sz="2400" b="1" u="sng" dirty="0">
                <a:latin typeface="Georgia" pitchFamily="18" charset="0"/>
              </a:rPr>
              <a:t>:</a:t>
            </a:r>
          </a:p>
          <a:p>
            <a:pPr marL="457200" lvl="0" indent="-457200">
              <a:spcAft>
                <a:spcPts val="600"/>
              </a:spcAft>
              <a:buAutoNum type="arabicParenR"/>
            </a:pPr>
            <a:r>
              <a:rPr lang="en-US" sz="2400" dirty="0" smtClean="0">
                <a:latin typeface="Georgia" pitchFamily="18" charset="0"/>
              </a:rPr>
              <a:t>Shift people’s current state – i.e., increase</a:t>
            </a:r>
            <a:r>
              <a:rPr lang="en-US" sz="2400" i="1" dirty="0" smtClean="0">
                <a:latin typeface="Georgia" pitchFamily="18" charset="0"/>
              </a:rPr>
              <a:t> W</a:t>
            </a:r>
            <a:r>
              <a:rPr lang="en-US" sz="2400" i="1" baseline="-25000" dirty="0" smtClean="0">
                <a:latin typeface="Georgia" pitchFamily="18" charset="0"/>
              </a:rPr>
              <a:t>t</a:t>
            </a:r>
            <a:r>
              <a:rPr lang="en-US" sz="2400" dirty="0" smtClean="0">
                <a:latin typeface="Georgia" pitchFamily="18" charset="0"/>
              </a:rPr>
              <a:t>. Ex: transfers of cash, education, land or other assets.</a:t>
            </a:r>
          </a:p>
          <a:p>
            <a:pPr marL="457200" lvl="0" indent="-457200">
              <a:spcAft>
                <a:spcPts val="600"/>
              </a:spcAft>
              <a:buAutoNum type="arabicParenR"/>
            </a:pPr>
            <a:r>
              <a:rPr lang="en-US" sz="2400" dirty="0" smtClean="0">
                <a:latin typeface="Georgia" pitchFamily="18" charset="0"/>
              </a:rPr>
              <a:t>Alter CTDs directly through risk reduction/transfer (∆s system too) – i.e., truncate</a:t>
            </a:r>
            <a:r>
              <a:rPr lang="en-US" sz="2400" i="1"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dirty="0" smtClean="0">
                <a:latin typeface="Georgia" pitchFamily="18" charset="0"/>
              </a:rPr>
              <a:t> . Ex: social protection - EGS,  insurance, improved policing, drought-resistant varieties. </a:t>
            </a:r>
          </a:p>
          <a:p>
            <a:pPr marL="457200" lvl="0" indent="-457200">
              <a:spcAft>
                <a:spcPts val="600"/>
              </a:spcAft>
              <a:buAutoNum type="arabicParenR"/>
            </a:pPr>
            <a:r>
              <a:rPr lang="en-US" sz="2400" dirty="0" smtClean="0">
                <a:latin typeface="Georgia" pitchFamily="18" charset="0"/>
              </a:rPr>
              <a:t>Change the underlying system structure (</a:t>
            </a: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dirty="0" smtClean="0">
                <a:latin typeface="Georgia" pitchFamily="18" charset="0"/>
              </a:rPr>
              <a:t> – techs/ institutions – induces ∆ in behaviors and CTDs. </a:t>
            </a:r>
            <a:r>
              <a:rPr lang="en-US" sz="2400" dirty="0" err="1" smtClean="0">
                <a:latin typeface="Georgia" pitchFamily="18" charset="0"/>
              </a:rPr>
              <a:t>Prob</a:t>
            </a:r>
            <a:r>
              <a:rPr lang="en-US" sz="2400" dirty="0" smtClean="0">
                <a:latin typeface="Georgia" pitchFamily="18" charset="0"/>
              </a:rPr>
              <a:t>: multi-scalar reinforcement – ‘fractal poverty traps’ </a:t>
            </a:r>
          </a:p>
          <a:p>
            <a:pPr marL="457200" lvl="0" indent="-457200">
              <a:buAutoNum type="arabicParenR"/>
            </a:pPr>
            <a:endParaRPr lang="en-US" sz="2400" dirty="0" smtClean="0">
              <a:latin typeface="Georgia" pitchFamily="18" charset="0"/>
            </a:endParaRPr>
          </a:p>
          <a:p>
            <a:pPr lvl="0"/>
            <a:r>
              <a:rPr lang="en-US" sz="2400" dirty="0" smtClean="0">
                <a:latin typeface="Georgia" pitchFamily="18" charset="0"/>
              </a:rPr>
              <a:t>Should explore </a:t>
            </a:r>
            <a:r>
              <a:rPr lang="en-US" sz="2400" dirty="0" smtClean="0">
                <a:latin typeface="Georgia" pitchFamily="18" charset="0"/>
              </a:rPr>
              <a:t>the feedback within broader system to identify possible intervention points behind univariate dynamics.</a:t>
            </a:r>
            <a:endParaRPr lang="en-US" sz="2400" dirty="0">
              <a:latin typeface="Georgia" pitchFamily="18" charset="0"/>
            </a:endParaRPr>
          </a:p>
        </p:txBody>
      </p:sp>
      <p:sp>
        <p:nvSpPr>
          <p:cNvPr id="7" name="Title 5"/>
          <p:cNvSpPr txBox="1">
            <a:spLocks/>
          </p:cNvSpPr>
          <p:nvPr/>
        </p:nvSpPr>
        <p:spPr bwMode="auto">
          <a:xfrm>
            <a:off x="5715000" y="0"/>
            <a:ext cx="3429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Programming implications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483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89789" y="990600"/>
            <a:ext cx="8237538" cy="6001643"/>
          </a:xfrm>
          <a:prstGeom prst="rect">
            <a:avLst/>
          </a:prstGeom>
          <a:noFill/>
        </p:spPr>
        <p:txBody>
          <a:bodyPr wrap="square" rtlCol="0">
            <a:spAutoFit/>
          </a:bodyPr>
          <a:lstStyle/>
          <a:p>
            <a:r>
              <a:rPr lang="en-US" sz="2400" dirty="0" smtClean="0">
                <a:latin typeface="Georgia" pitchFamily="18" charset="0"/>
              </a:rPr>
              <a:t>If agencies program around resilience goals, then we need to be able to measure it and evaluate program/project performance. Should use theory to guide measurement.</a:t>
            </a:r>
          </a:p>
          <a:p>
            <a:endParaRPr lang="en-US" sz="2400" dirty="0">
              <a:latin typeface="Georgia" pitchFamily="18" charset="0"/>
            </a:endParaRPr>
          </a:p>
          <a:p>
            <a:r>
              <a:rPr lang="en-US" sz="2400" u="sng" dirty="0" smtClean="0">
                <a:latin typeface="Georgia" pitchFamily="18" charset="0"/>
              </a:rPr>
              <a:t>Key measurement implications of this theory:</a:t>
            </a:r>
          </a:p>
          <a:p>
            <a:pPr marL="457200" indent="-457200">
              <a:buAutoNum type="arabicPeriod"/>
            </a:pPr>
            <a:r>
              <a:rPr lang="en-US" sz="2400" dirty="0" smtClean="0">
                <a:latin typeface="Georgia" pitchFamily="18" charset="0"/>
              </a:rPr>
              <a:t>Qual. work to better understand root relationships.</a:t>
            </a:r>
          </a:p>
          <a:p>
            <a:pPr marL="457200" indent="-457200">
              <a:buAutoNum type="arabicPeriod"/>
            </a:pPr>
            <a:r>
              <a:rPr lang="en-US" sz="2400" dirty="0" smtClean="0">
                <a:latin typeface="Georgia" pitchFamily="18" charset="0"/>
              </a:rPr>
              <a:t>Estimate </a:t>
            </a: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dirty="0" smtClean="0">
                <a:latin typeface="Georgia" pitchFamily="18" charset="0"/>
              </a:rPr>
              <a:t> </a:t>
            </a:r>
            <a:endParaRPr lang="en-US" sz="2400" dirty="0" smtClean="0">
              <a:latin typeface="Georgia" pitchFamily="18" charset="0"/>
            </a:endParaRPr>
          </a:p>
          <a:p>
            <a:pPr marL="457200" indent="-457200">
              <a:buAutoNum type="arabicPeriod"/>
            </a:pPr>
            <a:r>
              <a:rPr lang="en-US" sz="2400" dirty="0" smtClean="0">
                <a:latin typeface="Georgia" pitchFamily="18" charset="0"/>
              </a:rPr>
              <a:t>Use </a:t>
            </a:r>
            <a:r>
              <a:rPr lang="en-US" sz="2400" dirty="0" smtClean="0">
                <a:latin typeface="Georgia" pitchFamily="18" charset="0"/>
              </a:rPr>
              <a:t>estimated </a:t>
            </a:r>
            <a:r>
              <a:rPr lang="en-US" sz="2400" dirty="0">
                <a:latin typeface="Georgia" pitchFamily="18" charset="0"/>
              </a:rPr>
              <a:t>moments </a:t>
            </a:r>
            <a:r>
              <a:rPr lang="en-US" sz="2400" dirty="0" smtClean="0">
                <a:latin typeface="Georgia" pitchFamily="18" charset="0"/>
              </a:rPr>
              <a:t>to </a:t>
            </a:r>
            <a:r>
              <a:rPr lang="en-US" sz="2400" dirty="0">
                <a:latin typeface="Georgia" pitchFamily="18" charset="0"/>
              </a:rPr>
              <a:t>estimate the probability of poverty in each of a sequence of time periods</a:t>
            </a:r>
            <a:r>
              <a:rPr lang="en-US" sz="2400" dirty="0" smtClean="0">
                <a:latin typeface="Georgia" pitchFamily="18" charset="0"/>
              </a:rPr>
              <a:t>.</a:t>
            </a:r>
          </a:p>
          <a:p>
            <a:pPr marL="457200" indent="-457200">
              <a:buAutoNum type="arabicPeriod"/>
            </a:pPr>
            <a:r>
              <a:rPr lang="en-US" sz="2400" dirty="0" smtClean="0">
                <a:latin typeface="Georgia" pitchFamily="18" charset="0"/>
              </a:rPr>
              <a:t>Based on a normative </a:t>
            </a:r>
            <a:r>
              <a:rPr lang="en-US" sz="2400" dirty="0">
                <a:latin typeface="Georgia" pitchFamily="18" charset="0"/>
              </a:rPr>
              <a:t>assessment of an appropriate tolerance level for the likelihood of being poor over time, individuals, households, communities, etc. could be classified as resilient or not. </a:t>
            </a:r>
            <a:endParaRPr lang="en-US" sz="2400" dirty="0" smtClean="0">
              <a:latin typeface="Georgia" pitchFamily="18" charset="0"/>
            </a:endParaRPr>
          </a:p>
          <a:p>
            <a:endParaRPr lang="en-US" sz="2400" dirty="0" smtClean="0">
              <a:latin typeface="Georgia" pitchFamily="18" charset="0"/>
            </a:endParaRPr>
          </a:p>
          <a:p>
            <a:r>
              <a:rPr lang="en-US" sz="2400" dirty="0" smtClean="0">
                <a:latin typeface="Georgia" pitchFamily="18" charset="0"/>
              </a:rPr>
              <a:t>Then do impact evaluation based on such measures.</a:t>
            </a:r>
            <a:endParaRPr lang="en-US" sz="2400" dirty="0">
              <a:latin typeface="Georgia" pitchFamily="18" charset="0"/>
            </a:endParaRPr>
          </a:p>
          <a:p>
            <a:endParaRPr lang="en-US" sz="2400" dirty="0">
              <a:latin typeface="Georgia"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Measurement and Evaluation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873444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81000" y="1128583"/>
            <a:ext cx="8237538" cy="3785652"/>
          </a:xfrm>
          <a:prstGeom prst="rect">
            <a:avLst/>
          </a:prstGeom>
          <a:noFill/>
        </p:spPr>
        <p:txBody>
          <a:bodyPr wrap="square" rtlCol="0">
            <a:spAutoFit/>
          </a:bodyPr>
          <a:lstStyle/>
          <a:p>
            <a:r>
              <a:rPr lang="en-US" sz="2400" dirty="0" smtClean="0">
                <a:latin typeface="Georgia" pitchFamily="18" charset="0"/>
              </a:rPr>
              <a:t>If agencies program around resilience goals, then we need to be able to measure resilience &amp; evaluate program/project performance. Should use theory to guide measurement.</a:t>
            </a:r>
          </a:p>
          <a:p>
            <a:endParaRPr lang="en-US" b="1" dirty="0" smtClean="0">
              <a:latin typeface="Georgia" pitchFamily="18" charset="0"/>
            </a:endParaRPr>
          </a:p>
          <a:p>
            <a:r>
              <a:rPr lang="en-US" b="1" dirty="0" smtClean="0">
                <a:latin typeface="Georgia" pitchFamily="18" charset="0"/>
              </a:rPr>
              <a:t>Core </a:t>
            </a:r>
            <a:r>
              <a:rPr lang="en-US" b="1" dirty="0">
                <a:latin typeface="Georgia" pitchFamily="18" charset="0"/>
              </a:rPr>
              <a:t>challenge: </a:t>
            </a:r>
            <a:r>
              <a:rPr lang="en-US" dirty="0">
                <a:latin typeface="Georgia" pitchFamily="18" charset="0"/>
              </a:rPr>
              <a:t>resilience is unobservable, a </a:t>
            </a:r>
            <a:r>
              <a:rPr lang="en-US" b="1" dirty="0">
                <a:latin typeface="Georgia" pitchFamily="18" charset="0"/>
              </a:rPr>
              <a:t>latent variable</a:t>
            </a:r>
            <a:r>
              <a:rPr lang="en-US" dirty="0">
                <a:latin typeface="Georgia" pitchFamily="18" charset="0"/>
              </a:rPr>
              <a:t>. </a:t>
            </a:r>
            <a:endParaRPr lang="en-US" dirty="0" smtClean="0">
              <a:latin typeface="Georgia" pitchFamily="18" charset="0"/>
            </a:endParaRPr>
          </a:p>
          <a:p>
            <a:endParaRPr lang="en-US" dirty="0">
              <a:latin typeface="Georgia" pitchFamily="18" charset="0"/>
            </a:endParaRPr>
          </a:p>
          <a:p>
            <a:r>
              <a:rPr lang="en-US" dirty="0" smtClean="0">
                <a:latin typeface="Georgia" pitchFamily="18" charset="0"/>
              </a:rPr>
              <a:t>This raises </a:t>
            </a:r>
            <a:r>
              <a:rPr lang="en-US" dirty="0">
                <a:latin typeface="Georgia" pitchFamily="18" charset="0"/>
              </a:rPr>
              <a:t>data </a:t>
            </a:r>
            <a:r>
              <a:rPr lang="en-US" dirty="0" smtClean="0">
                <a:latin typeface="Georgia" pitchFamily="18" charset="0"/>
              </a:rPr>
              <a:t>challenges: need micro-scale panels, ideally high frequency </a:t>
            </a:r>
            <a:r>
              <a:rPr lang="en-US" dirty="0" smtClean="0">
                <a:latin typeface="Georgia" pitchFamily="18" charset="0"/>
              </a:rPr>
              <a:t>(e.g., from </a:t>
            </a:r>
            <a:r>
              <a:rPr lang="en-US" dirty="0" smtClean="0">
                <a:latin typeface="Georgia" pitchFamily="18" charset="0"/>
              </a:rPr>
              <a:t>sentinel </a:t>
            </a:r>
            <a:r>
              <a:rPr lang="en-US" dirty="0" smtClean="0">
                <a:latin typeface="Georgia" pitchFamily="18" charset="0"/>
              </a:rPr>
              <a:t>sites) </a:t>
            </a:r>
            <a:r>
              <a:rPr lang="en-US" dirty="0" smtClean="0">
                <a:latin typeface="Georgia" pitchFamily="18" charset="0"/>
              </a:rPr>
              <a:t>to capture seasonality and a range of shocks/stressors.</a:t>
            </a:r>
            <a:endParaRPr lang="en-US" dirty="0">
              <a:latin typeface="Georgia"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Measurement and Evaluation</a:t>
            </a:r>
            <a:endParaRPr lang="en-US" sz="3000" kern="0" dirty="0">
              <a:solidFill>
                <a:schemeClr val="bg1"/>
              </a:solidFill>
              <a:latin typeface="Georgia" pitchFamily="18" charset="0"/>
              <a:ea typeface="+mj-ea"/>
              <a:cs typeface="+mj-cs"/>
            </a:endParaRPr>
          </a:p>
        </p:txBody>
      </p:sp>
      <p:pic>
        <p:nvPicPr>
          <p:cNvPr id="5" name="Picture 4"/>
          <p:cNvPicPr>
            <a:picLocks noChangeAspect="1"/>
          </p:cNvPicPr>
          <p:nvPr/>
        </p:nvPicPr>
        <p:blipFill>
          <a:blip r:embed="rId3"/>
          <a:stretch>
            <a:fillRect/>
          </a:stretch>
        </p:blipFill>
        <p:spPr>
          <a:xfrm>
            <a:off x="1524000" y="4949795"/>
            <a:ext cx="6096000" cy="1494421"/>
          </a:xfrm>
          <a:prstGeom prst="rect">
            <a:avLst/>
          </a:prstGeom>
        </p:spPr>
      </p:pic>
    </p:spTree>
    <p:extLst>
      <p:ext uri="{BB962C8B-B14F-4D97-AF65-F5344CB8AC3E}">
        <p14:creationId xmlns:p14="http://schemas.microsoft.com/office/powerpoint/2010/main" val="1190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8382000" cy="954107"/>
          </a:xfrm>
          <a:prstGeom prst="rect">
            <a:avLst/>
          </a:prstGeom>
          <a:noFill/>
        </p:spPr>
        <p:txBody>
          <a:bodyPr wrap="square" rtlCol="0">
            <a:spAutoFit/>
          </a:bodyPr>
          <a:lstStyle/>
          <a:p>
            <a:pPr algn="ctr"/>
            <a:r>
              <a:rPr lang="en-US" sz="2800" b="1" dirty="0" err="1">
                <a:latin typeface="Georgia" pitchFamily="18" charset="0"/>
              </a:rPr>
              <a:t>Cissé</a:t>
            </a:r>
            <a:r>
              <a:rPr lang="en-US" sz="2800" b="1" dirty="0">
                <a:latin typeface="Georgia" pitchFamily="18" charset="0"/>
              </a:rPr>
              <a:t> &amp; Barrett </a:t>
            </a:r>
            <a:r>
              <a:rPr lang="en-US" sz="2800" b="1" dirty="0" smtClean="0">
                <a:latin typeface="Georgia" pitchFamily="18" charset="0"/>
              </a:rPr>
              <a:t>(</a:t>
            </a:r>
            <a:r>
              <a:rPr lang="en-US" sz="2800" b="1" i="1" dirty="0" smtClean="0">
                <a:latin typeface="Georgia" pitchFamily="18" charset="0"/>
              </a:rPr>
              <a:t>JDE</a:t>
            </a:r>
            <a:r>
              <a:rPr lang="en-US" sz="2800" b="1" dirty="0" smtClean="0">
                <a:latin typeface="Georgia" pitchFamily="18" charset="0"/>
              </a:rPr>
              <a:t> </a:t>
            </a:r>
            <a:r>
              <a:rPr lang="en-US" sz="2800" b="1" dirty="0" smtClean="0">
                <a:latin typeface="Georgia" pitchFamily="18" charset="0"/>
              </a:rPr>
              <a:t>2018) </a:t>
            </a:r>
            <a:r>
              <a:rPr lang="en-US" sz="2800" b="1" dirty="0" smtClean="0">
                <a:latin typeface="Georgia" pitchFamily="18" charset="0"/>
              </a:rPr>
              <a:t>Approach To</a:t>
            </a:r>
            <a:endParaRPr lang="en-US" sz="2800" b="1" dirty="0">
              <a:latin typeface="Georgia" pitchFamily="18" charset="0"/>
            </a:endParaRPr>
          </a:p>
          <a:p>
            <a:pPr algn="ctr"/>
            <a:r>
              <a:rPr lang="en-US" sz="2800" b="1" dirty="0" smtClean="0">
                <a:latin typeface="Georgia" panose="02040502050405020303" pitchFamily="18" charset="0"/>
                <a:cs typeface="Arial" panose="020B0604020202020204" pitchFamily="34" charset="0"/>
              </a:rPr>
              <a:t>Development Resilience Estimation</a:t>
            </a:r>
            <a:endParaRPr lang="en-US" sz="2800" b="1" dirty="0">
              <a:latin typeface="Georgia" panose="02040502050405020303" pitchFamily="18" charset="0"/>
            </a:endParaRPr>
          </a:p>
        </p:txBody>
      </p:sp>
      <p:sp>
        <p:nvSpPr>
          <p:cNvPr id="9" name="TextBox 8"/>
          <p:cNvSpPr txBox="1"/>
          <p:nvPr/>
        </p:nvSpPr>
        <p:spPr>
          <a:xfrm>
            <a:off x="228600" y="2113776"/>
            <a:ext cx="8915400" cy="4555093"/>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dirty="0" smtClean="0">
                <a:latin typeface="Georgia" pitchFamily="18" charset="0"/>
              </a:rPr>
              <a:t>Apply Barrett &amp; </a:t>
            </a:r>
            <a:r>
              <a:rPr lang="en-US" dirty="0" err="1" smtClean="0">
                <a:latin typeface="Georgia" pitchFamily="18" charset="0"/>
              </a:rPr>
              <a:t>Constas</a:t>
            </a:r>
            <a:r>
              <a:rPr lang="en-US" dirty="0" smtClean="0">
                <a:latin typeface="Georgia" pitchFamily="18" charset="0"/>
              </a:rPr>
              <a:t> </a:t>
            </a:r>
            <a:r>
              <a:rPr lang="en-US" dirty="0" smtClean="0">
                <a:latin typeface="Georgia" pitchFamily="18" charset="0"/>
              </a:rPr>
              <a:t>(</a:t>
            </a:r>
            <a:r>
              <a:rPr lang="en-US" i="1" dirty="0" smtClean="0">
                <a:latin typeface="Georgia" pitchFamily="18" charset="0"/>
              </a:rPr>
              <a:t>PNAS</a:t>
            </a:r>
            <a:r>
              <a:rPr lang="en-US" dirty="0" smtClean="0">
                <a:latin typeface="Georgia" pitchFamily="18" charset="0"/>
              </a:rPr>
              <a:t> 2014) probabilistic, </a:t>
            </a:r>
            <a:r>
              <a:rPr lang="en-US" dirty="0" err="1" smtClean="0">
                <a:latin typeface="Georgia" pitchFamily="18" charset="0"/>
              </a:rPr>
              <a:t>cond</a:t>
            </a:r>
            <a:r>
              <a:rPr lang="en-US" dirty="0" smtClean="0">
                <a:latin typeface="Georgia" pitchFamily="18" charset="0"/>
              </a:rPr>
              <a:t> moments-based estimation of well-being dynamics</a:t>
            </a:r>
          </a:p>
          <a:p>
            <a:pPr marL="457200" indent="-457200">
              <a:spcBef>
                <a:spcPts val="600"/>
              </a:spcBef>
              <a:spcAft>
                <a:spcPts val="600"/>
              </a:spcAft>
              <a:buFont typeface="Arial" panose="020B0604020202020204" pitchFamily="34" charset="0"/>
              <a:buChar char="•"/>
            </a:pPr>
            <a:r>
              <a:rPr lang="en-US" dirty="0" smtClean="0">
                <a:latin typeface="Georgia" pitchFamily="18" charset="0"/>
              </a:rPr>
              <a:t>Like poverty estimation, a normative method. Assume:</a:t>
            </a:r>
          </a:p>
          <a:p>
            <a:pPr>
              <a:spcBef>
                <a:spcPts val="600"/>
              </a:spcBef>
              <a:spcAft>
                <a:spcPts val="600"/>
              </a:spcAft>
              <a:tabLst>
                <a:tab pos="465138" algn="l"/>
              </a:tabLst>
            </a:pPr>
            <a:r>
              <a:rPr lang="en-US" dirty="0">
                <a:latin typeface="Georgia" pitchFamily="18" charset="0"/>
              </a:rPr>
              <a:t> </a:t>
            </a:r>
            <a:r>
              <a:rPr lang="en-US" dirty="0" smtClean="0">
                <a:latin typeface="Georgia" pitchFamily="18" charset="0"/>
              </a:rPr>
              <a:t>     (i) Level </a:t>
            </a:r>
            <a:r>
              <a:rPr lang="en-US" dirty="0">
                <a:latin typeface="Georgia" pitchFamily="18" charset="0"/>
              </a:rPr>
              <a:t>– Minimum acceptable standard of </a:t>
            </a:r>
            <a:r>
              <a:rPr lang="en-US" dirty="0" smtClean="0">
                <a:latin typeface="Georgia" pitchFamily="18" charset="0"/>
              </a:rPr>
              <a:t>well-being  	(outcome</a:t>
            </a:r>
            <a:r>
              <a:rPr lang="en-US" dirty="0">
                <a:latin typeface="Georgia" pitchFamily="18" charset="0"/>
              </a:rPr>
              <a:t>) </a:t>
            </a:r>
            <a:r>
              <a:rPr lang="en-US" dirty="0" smtClean="0">
                <a:latin typeface="Georgia" pitchFamily="18" charset="0"/>
              </a:rPr>
              <a:t>for individual </a:t>
            </a:r>
            <a:r>
              <a:rPr lang="en-US" dirty="0">
                <a:latin typeface="Georgia" pitchFamily="18" charset="0"/>
              </a:rPr>
              <a:t>or household. </a:t>
            </a:r>
          </a:p>
          <a:p>
            <a:pPr lvl="1">
              <a:spcBef>
                <a:spcPts val="600"/>
              </a:spcBef>
              <a:spcAft>
                <a:spcPts val="600"/>
              </a:spcAft>
            </a:pPr>
            <a:r>
              <a:rPr lang="en-US" dirty="0" smtClean="0">
                <a:latin typeface="Georgia" pitchFamily="18" charset="0"/>
              </a:rPr>
              <a:t>(ii) Probability </a:t>
            </a:r>
            <a:r>
              <a:rPr lang="en-US" dirty="0">
                <a:latin typeface="Georgia" pitchFamily="18" charset="0"/>
              </a:rPr>
              <a:t>– Minimum acceptable likelihood of meeting </a:t>
            </a:r>
            <a:r>
              <a:rPr lang="en-US" dirty="0" smtClean="0">
                <a:latin typeface="Georgia" pitchFamily="18" charset="0"/>
              </a:rPr>
              <a:t>level criterion</a:t>
            </a:r>
          </a:p>
          <a:p>
            <a:pPr lvl="1">
              <a:spcBef>
                <a:spcPts val="600"/>
              </a:spcBef>
              <a:spcAft>
                <a:spcPts val="600"/>
              </a:spcAft>
            </a:pPr>
            <a:r>
              <a:rPr lang="en-US" dirty="0" smtClean="0">
                <a:latin typeface="Georgia" pitchFamily="18" charset="0"/>
              </a:rPr>
              <a:t>Development resilience is sufficient prob. of attaining an adequate standard of living (given shocks and stressors)</a:t>
            </a:r>
          </a:p>
          <a:p>
            <a:pPr lvl="1">
              <a:spcBef>
                <a:spcPts val="600"/>
              </a:spcBef>
              <a:spcAft>
                <a:spcPts val="600"/>
              </a:spcAft>
            </a:pPr>
            <a:r>
              <a:rPr lang="en-US" dirty="0" err="1">
                <a:latin typeface="Georgia" pitchFamily="18" charset="0"/>
              </a:rPr>
              <a:t>Aggregable</a:t>
            </a:r>
            <a:r>
              <a:rPr lang="en-US" dirty="0">
                <a:latin typeface="Georgia" pitchFamily="18" charset="0"/>
              </a:rPr>
              <a:t>/decomposable, like FGT poverty measures. </a:t>
            </a:r>
            <a:endParaRPr lang="en-US" sz="2800" dirty="0">
              <a:latin typeface="Georgia" pitchFamily="18" charset="0"/>
            </a:endParaRPr>
          </a:p>
        </p:txBody>
      </p:sp>
      <p:sp>
        <p:nvSpPr>
          <p:cNvPr id="5"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81665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06" y="1219200"/>
            <a:ext cx="8610600" cy="3048000"/>
          </a:xfrm>
        </p:spPr>
        <p:txBody>
          <a:bodyPr anchor="t"/>
          <a:lstStyle/>
          <a:p>
            <a:pPr algn="l"/>
            <a:r>
              <a:rPr lang="en-US" sz="2400" dirty="0" smtClean="0">
                <a:solidFill>
                  <a:schemeClr val="tx1"/>
                </a:solidFill>
                <a:latin typeface="Georgia" panose="02040502050405020303" pitchFamily="18" charset="0"/>
                <a:cs typeface="Arial" panose="020B0604020202020204" pitchFamily="34" charset="0"/>
              </a:rPr>
              <a:t>Estimate </a:t>
            </a:r>
            <a:r>
              <a:rPr lang="en-US" sz="2400" dirty="0" smtClean="0">
                <a:solidFill>
                  <a:schemeClr val="tx1"/>
                </a:solidFill>
                <a:latin typeface="Georgia" panose="02040502050405020303" pitchFamily="18" charset="0"/>
                <a:cs typeface="Arial" panose="020B0604020202020204" pitchFamily="34" charset="0"/>
              </a:rPr>
              <a:t>conditional moments of the well-being outcome </a:t>
            </a:r>
            <a:r>
              <a:rPr lang="en-US" sz="2400" dirty="0">
                <a:solidFill>
                  <a:schemeClr val="tx1"/>
                </a:solidFill>
                <a:latin typeface="Georgia" panose="02040502050405020303" pitchFamily="18" charset="0"/>
                <a:cs typeface="Arial" panose="020B0604020202020204" pitchFamily="34" charset="0"/>
              </a:rPr>
              <a:t>of interest (W</a:t>
            </a:r>
            <a:r>
              <a:rPr lang="en-US" sz="2400" dirty="0" smtClean="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as a function of variables </a:t>
            </a:r>
            <a:r>
              <a:rPr lang="en-US" sz="2400" dirty="0" smtClean="0">
                <a:solidFill>
                  <a:schemeClr val="tx1"/>
                </a:solidFill>
                <a:latin typeface="Georgia" panose="02040502050405020303" pitchFamily="18" charset="0"/>
                <a:cs typeface="Arial" panose="020B0604020202020204" pitchFamily="34" charset="0"/>
              </a:rPr>
              <a:t>reflecting:</a:t>
            </a: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(i) Observable exogenous shocks (e.g., drought, cyclone</a:t>
            </a:r>
            <a:r>
              <a:rPr lang="en-US" sz="2400" dirty="0" smtClean="0">
                <a:solidFill>
                  <a:schemeClr val="tx1"/>
                </a:solidFill>
                <a:latin typeface="Georgia" panose="02040502050405020303" pitchFamily="18" charset="0"/>
                <a:cs typeface="Arial" panose="020B0604020202020204" pitchFamily="34" charset="0"/>
              </a:rPr>
              <a:t>), S</a:t>
            </a: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(ii) conditioners of exposure, recovery (e.g., gender</a:t>
            </a:r>
            <a:r>
              <a:rPr lang="en-US" sz="2400" dirty="0" smtClean="0">
                <a:solidFill>
                  <a:schemeClr val="tx1"/>
                </a:solidFill>
                <a:latin typeface="Georgia" panose="02040502050405020303" pitchFamily="18" charset="0"/>
                <a:cs typeface="Arial" panose="020B0604020202020204" pitchFamily="34" charset="0"/>
              </a:rPr>
              <a:t>), X</a:t>
            </a: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(iii) interventions (plausibly </a:t>
            </a:r>
            <a:r>
              <a:rPr lang="en-US" sz="2400" dirty="0" err="1" smtClean="0">
                <a:solidFill>
                  <a:schemeClr val="tx1"/>
                </a:solidFill>
                <a:latin typeface="Georgia" panose="02040502050405020303" pitchFamily="18" charset="0"/>
                <a:cs typeface="Arial" panose="020B0604020202020204" pitchFamily="34" charset="0"/>
              </a:rPr>
              <a:t>exog</a:t>
            </a:r>
            <a:r>
              <a:rPr lang="en-US" sz="2400" dirty="0">
                <a:solidFill>
                  <a:schemeClr val="tx1"/>
                </a:solidFill>
                <a:latin typeface="Georgia" panose="02040502050405020303" pitchFamily="18" charset="0"/>
                <a:cs typeface="Arial" panose="020B0604020202020204" pitchFamily="34" charset="0"/>
              </a:rPr>
              <a:t>., if evaluating</a:t>
            </a:r>
            <a:r>
              <a:rPr lang="en-US" sz="2400" dirty="0" smtClean="0">
                <a:solidFill>
                  <a:schemeClr val="tx1"/>
                </a:solidFill>
                <a:latin typeface="Georgia" panose="02040502050405020303" pitchFamily="18" charset="0"/>
                <a:cs typeface="Arial" panose="020B0604020202020204" pitchFamily="34" charset="0"/>
              </a:rPr>
              <a:t>), I;</a:t>
            </a: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 </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            Interact </a:t>
            </a:r>
            <a:r>
              <a:rPr lang="en-US" sz="2400" dirty="0">
                <a:solidFill>
                  <a:schemeClr val="tx1"/>
                </a:solidFill>
                <a:latin typeface="Georgia" panose="02040502050405020303" pitchFamily="18" charset="0"/>
                <a:cs typeface="Arial" panose="020B0604020202020204" pitchFamily="34" charset="0"/>
              </a:rPr>
              <a:t>with shocks if targeted intervention.</a:t>
            </a:r>
            <a:br>
              <a:rPr lang="en-US" sz="2400" dirty="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a:t>
            </a:r>
            <a:r>
              <a:rPr lang="en-US" sz="2400" dirty="0">
                <a:solidFill>
                  <a:schemeClr val="tx1"/>
                </a:solidFill>
                <a:latin typeface="Georgia" panose="02040502050405020303" pitchFamily="18" charset="0"/>
                <a:cs typeface="Arial" panose="020B0604020202020204" pitchFamily="34" charset="0"/>
              </a:rPr>
              <a:t>iv) polynomial lags of DV and shocks (i.e., </a:t>
            </a:r>
            <a:r>
              <a:rPr lang="en-US" sz="2400" dirty="0" smtClean="0">
                <a:solidFill>
                  <a:schemeClr val="tx1"/>
                </a:solidFill>
                <a:latin typeface="Georgia" panose="02040502050405020303" pitchFamily="18" charset="0"/>
                <a:cs typeface="Arial" panose="020B0604020202020204" pitchFamily="34" charset="0"/>
              </a:rPr>
              <a:t>possible   </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nonlinear dynamics </a:t>
            </a:r>
            <a:r>
              <a:rPr lang="en-US" sz="2400" dirty="0">
                <a:solidFill>
                  <a:schemeClr val="tx1"/>
                </a:solidFill>
                <a:latin typeface="Georgia" panose="02040502050405020303" pitchFamily="18" charset="0"/>
                <a:cs typeface="Arial" panose="020B0604020202020204" pitchFamily="34" charset="0"/>
              </a:rPr>
              <a:t>and cumulative, delayed response</a:t>
            </a:r>
            <a:r>
              <a:rPr lang="en-US" sz="2400" dirty="0" smtClean="0">
                <a:solidFill>
                  <a:schemeClr val="tx1"/>
                </a:solidFill>
                <a:latin typeface="Georgia" panose="02040502050405020303" pitchFamily="18" charset="0"/>
                <a:cs typeface="Arial" panose="020B0604020202020204" pitchFamily="34" charset="0"/>
              </a:rPr>
              <a:t>)</a:t>
            </a:r>
            <a:r>
              <a:rPr lang="en-US" sz="2400" dirty="0">
                <a:solidFill>
                  <a:schemeClr val="tx1"/>
                </a:solidFill>
                <a:latin typeface="Georgia" panose="02040502050405020303" pitchFamily="18" charset="0"/>
                <a:cs typeface="Arial" panose="020B0604020202020204" pitchFamily="34" charset="0"/>
              </a:rPr>
              <a:t/>
            </a:r>
            <a:br>
              <a:rPr lang="en-US" sz="2400" dirty="0">
                <a:solidFill>
                  <a:schemeClr val="tx1"/>
                </a:solidFill>
                <a:latin typeface="Georgia" panose="02040502050405020303" pitchFamily="18" charset="0"/>
                <a:cs typeface="Arial" panose="020B0604020202020204" pitchFamily="34" charset="0"/>
              </a:rPr>
            </a:br>
            <a:endParaRPr lang="en-US" sz="2400" dirty="0">
              <a:solidFill>
                <a:schemeClr val="tx1"/>
              </a:solidFill>
              <a:latin typeface="Georgia" panose="02040502050405020303" pitchFamily="18" charset="0"/>
              <a:cs typeface="Arial" panose="020B0604020202020204" pitchFamily="34" charset="0"/>
            </a:endParaRPr>
          </a:p>
        </p:txBody>
      </p:sp>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08096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457200" y="1219200"/>
                <a:ext cx="8458200" cy="5566524"/>
              </a:xfrm>
              <a:prstGeom prst="rect">
                <a:avLst/>
              </a:prstGeom>
              <a:noFill/>
            </p:spPr>
            <p:txBody>
              <a:bodyPr wrap="square" rtlCol="0">
                <a:spAutoFit/>
              </a:bodyPr>
              <a:lstStyle/>
              <a:p>
                <a:r>
                  <a:rPr lang="en-US" dirty="0" smtClean="0">
                    <a:latin typeface="Georgia" pitchFamily="18" charset="0"/>
                  </a:rPr>
                  <a:t>1. Estimate conditional mean function (CMF):</a:t>
                </a:r>
              </a:p>
              <a:p>
                <a14:m>
                  <m:oMathPara xmlns:m="http://schemas.openxmlformats.org/officeDocument/2006/math">
                    <m:oMathParaPr>
                      <m:jc m:val="centerGroup"/>
                    </m:oMathParaPr>
                    <m:oMath xmlns:m="http://schemas.openxmlformats.org/officeDocument/2006/math">
                      <m:sSub>
                        <m:sSubPr>
                          <m:ctrlPr>
                            <a:rPr lang="en-US" i="1"/>
                          </m:ctrlPr>
                        </m:sSubPr>
                        <m:e>
                          <m:r>
                            <a:rPr lang="en-US" i="1"/>
                            <m:t>𝑊</m:t>
                          </m:r>
                        </m:e>
                        <m:sub>
                          <m:r>
                            <a:rPr lang="en-US" i="1"/>
                            <m:t>𝑖𝑡</m:t>
                          </m:r>
                        </m:sub>
                      </m:sSub>
                      <m:r>
                        <a:rPr lang="en-US" i="1"/>
                        <m:t>= </m:t>
                      </m:r>
                      <m:nary>
                        <m:naryPr>
                          <m:chr m:val="∑"/>
                          <m:limLoc m:val="undOvr"/>
                          <m:supHide m:val="on"/>
                          <m:ctrlPr>
                            <a:rPr lang="en-US" i="1"/>
                          </m:ctrlPr>
                        </m:naryPr>
                        <m:sub>
                          <m:r>
                            <a:rPr lang="en-US" i="1"/>
                            <m:t>𝑘</m:t>
                          </m:r>
                        </m:sub>
                        <m:sup/>
                        <m:e>
                          <m:sSubSup>
                            <m:sSubSupPr>
                              <m:ctrlPr>
                                <a:rPr lang="en-US" i="1"/>
                              </m:ctrlPr>
                            </m:sSubSupPr>
                            <m:e>
                              <m:sSub>
                                <m:sSubPr>
                                  <m:ctrlPr>
                                    <a:rPr lang="en-US" i="1"/>
                                  </m:ctrlPr>
                                </m:sSubPr>
                                <m:e>
                                  <m:r>
                                    <a:rPr lang="en-US" i="1"/>
                                    <m:t>𝛽</m:t>
                                  </m:r>
                                </m:e>
                                <m:sub>
                                  <m:r>
                                    <a:rPr lang="en-US" i="1"/>
                                    <m:t>𝑘</m:t>
                                  </m:r>
                                </m:sub>
                              </m:sSub>
                              <m:r>
                                <a:rPr lang="en-US" i="1"/>
                                <m:t>𝑊</m:t>
                              </m:r>
                            </m:e>
                            <m:sub>
                              <m:r>
                                <a:rPr lang="en-US" i="1"/>
                                <m:t>𝑖𝑡</m:t>
                              </m:r>
                              <m:r>
                                <a:rPr lang="en-US" i="1"/>
                                <m:t>−1</m:t>
                              </m:r>
                            </m:sub>
                            <m:sup>
                              <m:r>
                                <a:rPr lang="en-US" i="1"/>
                                <m:t>𝑘</m:t>
                              </m:r>
                            </m:sup>
                          </m:sSubSup>
                        </m:e>
                      </m:nary>
                      <m:r>
                        <a:rPr lang="en-US" i="1"/>
                        <m:t>+</m:t>
                      </m:r>
                      <m:r>
                        <a:rPr lang="en-US" i="1">
                          <a:latin typeface="Cambria Math" panose="02040503050406030204" pitchFamily="18" charset="0"/>
                        </a:rPr>
                        <m:t>𝛾</m:t>
                      </m:r>
                      <m:sSub>
                        <m:sSubPr>
                          <m:ctrlPr>
                            <a:rPr lang="en-US" i="1"/>
                          </m:ctrlPr>
                        </m:sSubPr>
                        <m:e>
                          <m:r>
                            <a:rPr lang="en-US" i="1"/>
                            <m:t>𝑋</m:t>
                          </m:r>
                        </m:e>
                        <m:sub>
                          <m:r>
                            <a:rPr lang="en-US" i="1"/>
                            <m:t>𝑖</m:t>
                          </m:r>
                          <m:r>
                            <a:rPr lang="en-US" b="0" i="1" smtClean="0">
                              <a:latin typeface="Cambria Math" panose="02040503050406030204" pitchFamily="18" charset="0"/>
                            </a:rPr>
                            <m:t>𝑡</m:t>
                          </m:r>
                        </m:sub>
                      </m:sSub>
                      <m:r>
                        <a:rPr lang="en-US" i="1"/>
                        <m:t>+ </m:t>
                      </m:r>
                      <m:r>
                        <m:rPr>
                          <m:sty m:val="p"/>
                        </m:rPr>
                        <a:rPr lang="en-US"/>
                        <m:t>Ω</m:t>
                      </m:r>
                      <m:sSub>
                        <m:sSubPr>
                          <m:ctrlPr>
                            <a:rPr lang="en-US" i="1"/>
                          </m:ctrlPr>
                        </m:sSubPr>
                        <m:e>
                          <m:r>
                            <a:rPr lang="en-US" i="1"/>
                            <m:t>𝑆</m:t>
                          </m:r>
                        </m:e>
                        <m:sub>
                          <m:r>
                            <a:rPr lang="en-US" i="1"/>
                            <m:t>𝑖𝑡</m:t>
                          </m:r>
                        </m:sub>
                      </m:sSub>
                      <m:r>
                        <a:rPr lang="en-US" i="1"/>
                        <m:t>+</m:t>
                      </m:r>
                      <m:sSub>
                        <m:sSubPr>
                          <m:ctrlPr>
                            <a:rPr lang="en-US" i="1"/>
                          </m:ctrlPr>
                        </m:sSubPr>
                        <m:e>
                          <m:r>
                            <a:rPr lang="en-US" i="1" smtClean="0">
                              <a:latin typeface="Cambria Math" panose="02040503050406030204" pitchFamily="18" charset="0"/>
                              <a:ea typeface="Cambria Math" panose="02040503050406030204" pitchFamily="18" charset="0"/>
                            </a:rPr>
                            <m:t>𝜃</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𝑖𝑡</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𝑖𝑡</m:t>
                              </m:r>
                            </m:sub>
                          </m:sSub>
                          <m:r>
                            <a:rPr lang="en-US" i="1">
                              <a:latin typeface="Cambria Math" panose="02040503050406030204" pitchFamily="18" charset="0"/>
                            </a:rPr>
                            <m:t>+</m:t>
                          </m:r>
                          <m:r>
                            <a:rPr lang="en-US" i="1"/>
                            <m:t>𝜀</m:t>
                          </m:r>
                        </m:e>
                        <m:sub>
                          <m:r>
                            <a:rPr lang="en-US" i="1"/>
                            <m:t>𝑖𝑡</m:t>
                          </m:r>
                        </m:sub>
                      </m:sSub>
                    </m:oMath>
                  </m:oMathPara>
                </a14:m>
                <a:endParaRPr lang="en-US" dirty="0" smtClean="0"/>
              </a:p>
              <a:p>
                <a:r>
                  <a:rPr lang="en-US" dirty="0" smtClean="0"/>
                  <a:t>2. Then, given mean zero error, </a:t>
                </a:r>
                <a14:m>
                  <m:oMath xmlns:m="http://schemas.openxmlformats.org/officeDocument/2006/math">
                    <m:r>
                      <a:rPr lang="en-US" i="1"/>
                      <m:t>𝐸</m:t>
                    </m:r>
                    <m:r>
                      <a:rPr lang="en-US" i="1"/>
                      <m:t>[</m:t>
                    </m:r>
                    <m:sSubSup>
                      <m:sSubSupPr>
                        <m:ctrlPr>
                          <a:rPr lang="en-US" i="1"/>
                        </m:ctrlPr>
                      </m:sSubSupPr>
                      <m:e>
                        <m:r>
                          <a:rPr lang="en-US" i="1"/>
                          <m:t>𝜀</m:t>
                        </m:r>
                      </m:e>
                      <m:sub>
                        <m:r>
                          <a:rPr lang="en-US" i="1"/>
                          <m:t>𝑖</m:t>
                        </m:r>
                        <m:r>
                          <a:rPr lang="en-US" i="1"/>
                          <m:t>,</m:t>
                        </m:r>
                        <m:r>
                          <a:rPr lang="en-US" i="1"/>
                          <m:t>𝑡</m:t>
                        </m:r>
                      </m:sub>
                      <m:sup>
                        <m:r>
                          <a:rPr lang="en-US" i="1"/>
                          <m:t>2</m:t>
                        </m:r>
                      </m:sup>
                    </m:sSubSup>
                    <m:r>
                      <a:rPr lang="en-US" i="1"/>
                      <m:t>]</m:t>
                    </m:r>
                  </m:oMath>
                </a14:m>
                <a:r>
                  <a:rPr lang="en-US" dirty="0" smtClean="0"/>
                  <a:t> = </a:t>
                </a:r>
                <a:r>
                  <a:rPr lang="en-US" i="1" dirty="0" smtClean="0"/>
                  <a:t>V(W</a:t>
                </a:r>
                <a:r>
                  <a:rPr lang="en-US" i="1" baseline="-25000" dirty="0" smtClean="0"/>
                  <a:t>t</a:t>
                </a:r>
                <a:r>
                  <a:rPr lang="en-US" i="1" dirty="0" smtClean="0"/>
                  <a:t>|X</a:t>
                </a:r>
                <a:r>
                  <a:rPr lang="en-US" i="1" baseline="-25000" dirty="0" smtClean="0"/>
                  <a:t>t</a:t>
                </a:r>
                <a:r>
                  <a:rPr lang="en-US" i="1" dirty="0"/>
                  <a:t>, W</a:t>
                </a:r>
                <a:r>
                  <a:rPr lang="en-US" i="1" baseline="-25000" dirty="0"/>
                  <a:t>t-1</a:t>
                </a:r>
                <a:r>
                  <a:rPr lang="en-US" i="1" dirty="0" smtClean="0"/>
                  <a:t>)</a:t>
                </a:r>
                <a:endParaRPr lang="en-US" dirty="0"/>
              </a:p>
              <a:p>
                <a:r>
                  <a:rPr lang="en-US" dirty="0" smtClean="0"/>
                  <a:t>Estimate conditional variance </a:t>
                </a:r>
                <a:r>
                  <a:rPr lang="en-US" dirty="0" err="1" smtClean="0"/>
                  <a:t>fn</a:t>
                </a:r>
                <a:r>
                  <a:rPr lang="en-US" dirty="0" smtClean="0"/>
                  <a:t> like CMF replacing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𝑖𝑡</m:t>
                        </m:r>
                      </m:sub>
                    </m:sSub>
                  </m:oMath>
                </a14:m>
                <a:r>
                  <a:rPr lang="en-US" dirty="0" smtClean="0"/>
                  <a:t> with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𝜀</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2</m:t>
                        </m:r>
                      </m:sup>
                    </m:sSubSup>
                  </m:oMath>
                </a14:m>
                <a:r>
                  <a:rPr lang="en-US" dirty="0"/>
                  <a:t>	</a:t>
                </a:r>
                <a:endParaRPr lang="en-US" dirty="0" smtClean="0"/>
              </a:p>
              <a:p>
                <a:endParaRPr lang="en-US" dirty="0"/>
              </a:p>
              <a:p>
                <a:r>
                  <a:rPr lang="en-US" dirty="0" smtClean="0"/>
                  <a:t>3. Assume a two moment distribution (e.g., gamma) and a threshold well-being level (e.g., poverty line).</a:t>
                </a:r>
              </a:p>
              <a:p>
                <a:endParaRPr lang="en-US" dirty="0"/>
              </a:p>
              <a:p>
                <a:r>
                  <a:rPr lang="en-US" dirty="0" smtClean="0"/>
                  <a:t>4. </a:t>
                </a:r>
                <a:r>
                  <a:rPr lang="en-US" dirty="0"/>
                  <a:t>U</a:t>
                </a:r>
                <a:r>
                  <a:rPr lang="en-US" dirty="0" smtClean="0"/>
                  <a:t>se observed (or known future) values of </a:t>
                </a:r>
                <a:r>
                  <a:rPr lang="en-US" i="1" dirty="0" smtClean="0"/>
                  <a:t>I, S, X,W</a:t>
                </a:r>
                <a:r>
                  <a:rPr lang="en-US" i="1" baseline="-25000" dirty="0" smtClean="0"/>
                  <a:t>t-1</a:t>
                </a:r>
                <a:r>
                  <a:rPr lang="en-US" dirty="0"/>
                  <a:t> </a:t>
                </a:r>
                <a:r>
                  <a:rPr lang="en-US" dirty="0" smtClean="0"/>
                  <a:t>for each unit i to estimate resilience score, the conditional </a:t>
                </a:r>
                <a:r>
                  <a:rPr lang="en-US" dirty="0" err="1" smtClean="0"/>
                  <a:t>prob</a:t>
                </a:r>
                <a:r>
                  <a:rPr lang="en-US" dirty="0" smtClean="0"/>
                  <a:t> of poverty:</a:t>
                </a:r>
                <a:endParaRPr lang="en-US" dirty="0"/>
              </a:p>
              <a:p>
                <a14:m>
                  <m:oMathPara xmlns:m="http://schemas.openxmlformats.org/officeDocument/2006/math">
                    <m:oMathParaPr>
                      <m:jc m:val="centerGroup"/>
                    </m:oMathParaPr>
                    <m:oMath xmlns:m="http://schemas.openxmlformats.org/officeDocument/2006/math">
                      <m:sSub>
                        <m:sSubPr>
                          <m:ctrlPr>
                            <a:rPr lang="en-US" i="1"/>
                          </m:ctrlPr>
                        </m:sSubPr>
                        <m:e>
                          <m:r>
                            <a:rPr lang="en-US" i="1"/>
                            <m:t>𝜌</m:t>
                          </m:r>
                        </m:e>
                        <m:sub>
                          <m:r>
                            <a:rPr lang="en-US" i="1"/>
                            <m:t>𝑖𝑠</m:t>
                          </m:r>
                        </m:sub>
                      </m:sSub>
                      <m:r>
                        <a:rPr lang="en-US" i="1"/>
                        <m:t>≡</m:t>
                      </m:r>
                      <m:func>
                        <m:funcPr>
                          <m:ctrlPr>
                            <a:rPr lang="en-US" i="1"/>
                          </m:ctrlPr>
                        </m:funcPr>
                        <m:fName>
                          <m:r>
                            <m:rPr>
                              <m:sty m:val="p"/>
                            </m:rPr>
                            <a:rPr lang="en-US"/>
                            <m:t>Pr</m:t>
                          </m:r>
                        </m:fName>
                        <m:e>
                          <m:d>
                            <m:dPr>
                              <m:ctrlPr>
                                <a:rPr lang="en-US" i="1"/>
                              </m:ctrlPr>
                            </m:dPr>
                            <m:e>
                              <m:sSub>
                                <m:sSubPr>
                                  <m:ctrlPr>
                                    <a:rPr lang="en-US" i="1"/>
                                  </m:ctrlPr>
                                </m:sSubPr>
                                <m:e>
                                  <m:r>
                                    <a:rPr lang="en-US" i="1"/>
                                    <m:t>𝑊</m:t>
                                  </m:r>
                                </m:e>
                                <m:sub>
                                  <m:r>
                                    <a:rPr lang="en-US" i="1"/>
                                    <m:t>𝑖𝑡</m:t>
                                  </m:r>
                                  <m:r>
                                    <a:rPr lang="en-US" i="1"/>
                                    <m:t>+</m:t>
                                  </m:r>
                                  <m:r>
                                    <a:rPr lang="en-US" i="1"/>
                                    <m:t>𝑠</m:t>
                                  </m:r>
                                </m:sub>
                              </m:sSub>
                              <m:r>
                                <a:rPr lang="en-US" i="1"/>
                                <m:t>≥</m:t>
                              </m:r>
                              <m:bar>
                                <m:barPr>
                                  <m:ctrlPr>
                                    <a:rPr lang="en-US" i="1"/>
                                  </m:ctrlPr>
                                </m:barPr>
                                <m:e>
                                  <m:r>
                                    <a:rPr lang="en-US" i="1"/>
                                    <m:t>𝑊</m:t>
                                  </m:r>
                                </m:e>
                              </m:bar>
                              <m:r>
                                <a:rPr lang="en-US" i="1"/>
                                <m:t>|</m:t>
                              </m:r>
                              <m:sSub>
                                <m:sSubPr>
                                  <m:ctrlPr>
                                    <a:rPr lang="en-US" i="1"/>
                                  </m:ctrlPr>
                                </m:sSubPr>
                                <m:e>
                                  <m:r>
                                    <a:rPr lang="en-US" i="1"/>
                                    <m:t>𝑊</m:t>
                                  </m:r>
                                </m:e>
                                <m:sub>
                                  <m:r>
                                    <a:rPr lang="en-US" i="1"/>
                                    <m:t>𝑖𝑡</m:t>
                                  </m:r>
                                </m:sub>
                              </m:sSub>
                              <m:r>
                                <a:rPr lang="en-US" i="1"/>
                                <m:t>, </m:t>
                              </m:r>
                              <m:sSub>
                                <m:sSubPr>
                                  <m:ctrlPr>
                                    <a:rPr lang="en-US" i="1"/>
                                  </m:ctrlPr>
                                </m:sSubPr>
                                <m:e>
                                  <m:r>
                                    <a:rPr lang="en-US" i="1"/>
                                    <m:t>𝑆</m:t>
                                  </m:r>
                                </m:e>
                                <m:sub>
                                  <m:r>
                                    <a:rPr lang="en-US" i="1"/>
                                    <m:t>𝑖𝑡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𝑖𝑡</m:t>
                                      </m:r>
                                    </m:sub>
                                  </m:sSub>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𝑖𝑡</m:t>
                                  </m:r>
                                </m:sub>
                              </m:sSub>
                              <m:r>
                                <a:rPr lang="en-US" i="1">
                                  <a:latin typeface="Cambria Math" panose="02040503050406030204" pitchFamily="18" charset="0"/>
                                </a:rPr>
                                <m:t>,</m:t>
                              </m:r>
                            </m:e>
                          </m:d>
                        </m:e>
                      </m:func>
                      <m:r>
                        <a:rPr lang="en-US" i="1"/>
                        <m:t>= </m:t>
                      </m:r>
                      <m:r>
                        <a:rPr lang="en-US" i="1"/>
                        <m:t>𝐹</m:t>
                      </m:r>
                      <m:d>
                        <m:dPr>
                          <m:ctrlPr>
                            <a:rPr lang="en-US" i="1"/>
                          </m:ctrlPr>
                        </m:dPr>
                        <m:e>
                          <m:bar>
                            <m:barPr>
                              <m:ctrlPr>
                                <a:rPr lang="en-US" i="1"/>
                              </m:ctrlPr>
                            </m:barPr>
                            <m:e>
                              <m:r>
                                <a:rPr lang="en-US" i="1"/>
                                <m:t>𝑊</m:t>
                              </m:r>
                            </m:e>
                          </m:bar>
                          <m:sSub>
                            <m:sSubPr>
                              <m:ctrlPr>
                                <a:rPr lang="en-US" i="1"/>
                              </m:ctrlPr>
                            </m:sSubPr>
                            <m:e>
                              <m:r>
                                <a:rPr lang="en-US" i="1"/>
                                <m:t>,</m:t>
                              </m:r>
                              <m:r>
                                <a:rPr lang="en-US" i="1"/>
                                <m:t>𝑊</m:t>
                              </m:r>
                            </m:e>
                            <m:sub>
                              <m:r>
                                <a:rPr lang="en-US" i="1"/>
                                <m:t>𝑖𝑡</m:t>
                              </m:r>
                            </m:sub>
                          </m:sSub>
                          <m:r>
                            <a:rPr lang="en-US" i="1"/>
                            <m:t>, </m:t>
                          </m:r>
                          <m:sSub>
                            <m:sSubPr>
                              <m:ctrlPr>
                                <a:rPr lang="en-US" i="1"/>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𝑖𝑡</m:t>
                                  </m:r>
                                </m:sub>
                              </m:sSub>
                              <m:r>
                                <a:rPr lang="en-US" i="1">
                                  <a:latin typeface="Cambria Math" panose="02040503050406030204" pitchFamily="18" charset="0"/>
                                </a:rPr>
                                <m:t>,</m:t>
                              </m:r>
                              <m:r>
                                <a:rPr lang="en-US" i="1"/>
                                <m:t>𝑋</m:t>
                              </m:r>
                            </m:e>
                            <m:sub>
                              <m:r>
                                <a:rPr lang="en-US" i="1"/>
                                <m:t>𝑖𝑡</m:t>
                              </m:r>
                            </m:sub>
                          </m:sSub>
                          <m:r>
                            <a:rPr lang="en-US" i="1"/>
                            <m:t>, </m:t>
                          </m:r>
                          <m:sSub>
                            <m:sSubPr>
                              <m:ctrlPr>
                                <a:rPr lang="en-US" i="1"/>
                              </m:ctrlPr>
                            </m:sSubPr>
                            <m:e>
                              <m:r>
                                <a:rPr lang="en-US" i="1"/>
                                <m:t>𝑆</m:t>
                              </m:r>
                            </m:e>
                            <m:sub>
                              <m:r>
                                <a:rPr lang="en-US" i="1"/>
                                <m:t>𝑖𝑡</m:t>
                              </m:r>
                            </m:sub>
                          </m:sSub>
                        </m:e>
                      </m:d>
                      <m:r>
                        <a:rPr lang="en-US" i="1"/>
                        <m:t> </m:t>
                      </m:r>
                    </m:oMath>
                  </m:oMathPara>
                </a14:m>
                <a:endParaRPr lang="en-US" dirty="0" smtClean="0"/>
              </a:p>
              <a:p>
                <a:endParaRPr lang="en-US" dirty="0"/>
              </a:p>
              <a:p>
                <a:r>
                  <a:rPr lang="en-US" dirty="0" smtClean="0"/>
                  <a:t>Resilience score,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𝑖𝑠</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[0,1]</m:t>
                    </m:r>
                  </m:oMath>
                </a14:m>
                <a:r>
                  <a:rPr lang="en-US" dirty="0" smtClean="0"/>
                  <a:t> is </a:t>
                </a:r>
                <a:r>
                  <a:rPr lang="en-US" dirty="0" err="1" smtClean="0"/>
                  <a:t>indiv</a:t>
                </a:r>
                <a:r>
                  <a:rPr lang="en-US" dirty="0" smtClean="0"/>
                  <a:t>-and-period specific measure.</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457200" y="1219200"/>
                <a:ext cx="8458200" cy="5566524"/>
              </a:xfrm>
              <a:prstGeom prst="rect">
                <a:avLst/>
              </a:prstGeom>
              <a:blipFill>
                <a:blip r:embed="rId3"/>
                <a:stretch>
                  <a:fillRect l="-1081" t="-876" r="-1873" b="-1643"/>
                </a:stretch>
              </a:blipFill>
            </p:spPr>
            <p:txBody>
              <a:bodyPr/>
              <a:lstStyle/>
              <a:p>
                <a:r>
                  <a:rPr lang="en-US">
                    <a:noFill/>
                  </a:rPr>
                  <a:t> </a:t>
                </a:r>
              </a:p>
            </p:txBody>
          </p:sp>
        </mc:Fallback>
      </mc:AlternateContent>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2155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0" y="1897380"/>
            <a:ext cx="6008370" cy="586740"/>
          </a:xfrm>
        </p:spPr>
        <p:txBody>
          <a:bodyPr anchor="t"/>
          <a:lstStyle/>
          <a:p>
            <a:pPr algn="l">
              <a:tabLst>
                <a:tab pos="465138" algn="l"/>
              </a:tabLst>
            </a:pPr>
            <a:r>
              <a:rPr lang="en-US" sz="2800" dirty="0">
                <a:solidFill>
                  <a:schemeClr val="tx1"/>
                </a:solidFill>
                <a:latin typeface="Georgia" panose="02040502050405020303" pitchFamily="18" charset="0"/>
                <a:cs typeface="Arial" panose="020B0604020202020204" pitchFamily="34" charset="0"/>
              </a:rPr>
              <a:t> </a:t>
            </a:r>
            <a:r>
              <a:rPr lang="en-US" sz="2800" dirty="0" smtClean="0">
                <a:solidFill>
                  <a:schemeClr val="tx1"/>
                </a:solidFill>
                <a:latin typeface="Georgia" panose="02040502050405020303" pitchFamily="18" charset="0"/>
                <a:cs typeface="Arial" panose="020B0604020202020204" pitchFamily="34" charset="0"/>
              </a:rPr>
              <a:t>HH-period-specific CPDs:	</a:t>
            </a:r>
            <a:endParaRPr lang="en-US" sz="2800" dirty="0">
              <a:solidFill>
                <a:schemeClr val="tx1"/>
              </a:solidFill>
              <a:latin typeface="Georgia" panose="02040502050405020303" pitchFamily="18" charset="0"/>
              <a:cs typeface="Arial" panose="020B0604020202020204" pitchFamily="34" charset="0"/>
            </a:endParaRPr>
          </a:p>
        </p:txBody>
      </p:sp>
      <p:sp>
        <p:nvSpPr>
          <p:cNvPr id="3" name="TextBox 2"/>
          <p:cNvSpPr txBox="1"/>
          <p:nvPr/>
        </p:nvSpPr>
        <p:spPr>
          <a:xfrm>
            <a:off x="128500" y="1219200"/>
            <a:ext cx="8863100" cy="523220"/>
          </a:xfrm>
          <a:prstGeom prst="rect">
            <a:avLst/>
          </a:prstGeom>
          <a:noFill/>
        </p:spPr>
        <p:txBody>
          <a:bodyPr wrap="square" rtlCol="0">
            <a:spAutoFit/>
          </a:bodyPr>
          <a:lstStyle/>
          <a:p>
            <a:pPr algn="ctr"/>
            <a:r>
              <a:rPr lang="en-US" sz="2800" b="1" dirty="0" smtClean="0">
                <a:latin typeface="Georgia" panose="02040502050405020303" pitchFamily="18" charset="0"/>
                <a:cs typeface="Arial" panose="020B0604020202020204" pitchFamily="34" charset="0"/>
              </a:rPr>
              <a:t>Example </a:t>
            </a:r>
            <a:r>
              <a:rPr lang="en-US" sz="2800" b="1" dirty="0" smtClean="0">
                <a:latin typeface="Georgia" panose="02040502050405020303" pitchFamily="18" charset="0"/>
                <a:cs typeface="Arial" panose="020B0604020202020204" pitchFamily="34" charset="0"/>
              </a:rPr>
              <a:t>from northern Kenya pastoralists</a:t>
            </a:r>
            <a:endParaRPr lang="en-US" sz="2800" dirty="0">
              <a:latin typeface="Georgia" panose="02040502050405020303" pitchFamily="18" charset="0"/>
            </a:endParaRPr>
          </a:p>
        </p:txBody>
      </p:sp>
      <p:sp>
        <p:nvSpPr>
          <p:cNvPr id="8" name="TextBox 7"/>
          <p:cNvSpPr txBox="1"/>
          <p:nvPr/>
        </p:nvSpPr>
        <p:spPr>
          <a:xfrm>
            <a:off x="64250" y="6367046"/>
            <a:ext cx="8863100" cy="369332"/>
          </a:xfrm>
          <a:prstGeom prst="rect">
            <a:avLst/>
          </a:prstGeom>
          <a:noFill/>
        </p:spPr>
        <p:txBody>
          <a:bodyPr wrap="square" rtlCol="0">
            <a:spAutoFit/>
          </a:bodyPr>
          <a:lstStyle/>
          <a:p>
            <a:pPr algn="ctr"/>
            <a:r>
              <a:rPr lang="en-US" sz="1800" dirty="0" smtClean="0">
                <a:latin typeface="Georgia" panose="02040502050405020303" pitchFamily="18" charset="0"/>
                <a:cs typeface="Arial" panose="020B0604020202020204" pitchFamily="34" charset="0"/>
              </a:rPr>
              <a:t>Source: </a:t>
            </a:r>
            <a:r>
              <a:rPr lang="en-US" sz="1800" dirty="0" err="1" smtClean="0">
                <a:latin typeface="Georgia" panose="02040502050405020303" pitchFamily="18" charset="0"/>
                <a:cs typeface="Arial" panose="020B0604020202020204" pitchFamily="34" charset="0"/>
              </a:rPr>
              <a:t>Cissé</a:t>
            </a:r>
            <a:r>
              <a:rPr lang="en-US" sz="1800" dirty="0">
                <a:latin typeface="Georgia" panose="02040502050405020303" pitchFamily="18" charset="0"/>
                <a:cs typeface="Arial" panose="020B0604020202020204" pitchFamily="34" charset="0"/>
              </a:rPr>
              <a:t> </a:t>
            </a:r>
            <a:r>
              <a:rPr lang="en-US" sz="1800" dirty="0" smtClean="0">
                <a:latin typeface="Georgia" panose="02040502050405020303" pitchFamily="18" charset="0"/>
                <a:cs typeface="Arial" panose="020B0604020202020204" pitchFamily="34" charset="0"/>
              </a:rPr>
              <a:t>&amp; Barrett </a:t>
            </a:r>
            <a:r>
              <a:rPr lang="en-US" sz="1800" i="1" dirty="0" smtClean="0">
                <a:latin typeface="Georgia" panose="02040502050405020303" pitchFamily="18" charset="0"/>
                <a:cs typeface="Arial" panose="020B0604020202020204" pitchFamily="34" charset="0"/>
              </a:rPr>
              <a:t>JDE</a:t>
            </a:r>
            <a:r>
              <a:rPr lang="en-US" sz="1800" dirty="0" smtClean="0">
                <a:latin typeface="Georgia" panose="02040502050405020303" pitchFamily="18" charset="0"/>
                <a:cs typeface="Arial" panose="020B0604020202020204" pitchFamily="34" charset="0"/>
              </a:rPr>
              <a:t> </a:t>
            </a:r>
            <a:r>
              <a:rPr lang="en-US" sz="1800" dirty="0" smtClean="0">
                <a:latin typeface="Georgia" panose="02040502050405020303" pitchFamily="18" charset="0"/>
                <a:cs typeface="Arial" panose="020B0604020202020204" pitchFamily="34" charset="0"/>
              </a:rPr>
              <a:t>2018</a:t>
            </a:r>
            <a:endParaRPr lang="en-US" sz="1800" dirty="0">
              <a:latin typeface="Georgia" panose="02040502050405020303"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28600" y="2505343"/>
            <a:ext cx="5116830" cy="3840480"/>
          </a:xfrm>
          <a:prstGeom prst="rect">
            <a:avLst/>
          </a:prstGeom>
        </p:spPr>
      </p:pic>
      <p:sp>
        <p:nvSpPr>
          <p:cNvPr id="12"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pic>
        <p:nvPicPr>
          <p:cNvPr id="4" name="Picture 3"/>
          <p:cNvPicPr>
            <a:picLocks noChangeAspect="1"/>
          </p:cNvPicPr>
          <p:nvPr/>
        </p:nvPicPr>
        <p:blipFill>
          <a:blip r:embed="rId4"/>
          <a:stretch>
            <a:fillRect/>
          </a:stretch>
        </p:blipFill>
        <p:spPr>
          <a:xfrm>
            <a:off x="4495800" y="2606203"/>
            <a:ext cx="4498642" cy="3565997"/>
          </a:xfrm>
          <a:prstGeom prst="rect">
            <a:avLst/>
          </a:prstGeom>
        </p:spPr>
      </p:pic>
    </p:spTree>
    <p:extLst>
      <p:ext uri="{BB962C8B-B14F-4D97-AF65-F5344CB8AC3E}">
        <p14:creationId xmlns:p14="http://schemas.microsoft.com/office/powerpoint/2010/main" val="226952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4343400"/>
          </a:xfrm>
        </p:spPr>
        <p:txBody>
          <a:bodyPr anchor="t"/>
          <a:lstStyle/>
          <a:p>
            <a:pPr algn="l">
              <a:tabLst>
                <a:tab pos="465138" algn="l"/>
              </a:tabLst>
            </a:pPr>
            <a:r>
              <a:rPr lang="en-US" sz="2800" dirty="0">
                <a:solidFill>
                  <a:schemeClr val="tx1"/>
                </a:solidFill>
                <a:latin typeface="Georgia" panose="02040502050405020303" pitchFamily="18" charset="0"/>
                <a:cs typeface="Arial" panose="020B0604020202020204" pitchFamily="34" charset="0"/>
              </a:rPr>
              <a:t> </a:t>
            </a:r>
            <a:r>
              <a:rPr lang="en-US" sz="2800" dirty="0" smtClean="0">
                <a:solidFill>
                  <a:schemeClr val="tx1"/>
                </a:solidFill>
                <a:latin typeface="Georgia" panose="02040502050405020303" pitchFamily="18" charset="0"/>
                <a:cs typeface="Arial" panose="020B0604020202020204" pitchFamily="34" charset="0"/>
              </a:rPr>
              <a:t>HH-period-specific CPDs:	 Population-level measures:</a:t>
            </a:r>
            <a:endParaRPr lang="en-US" sz="2800" dirty="0">
              <a:solidFill>
                <a:schemeClr val="tx1"/>
              </a:solidFill>
              <a:latin typeface="Georgia" panose="02040502050405020303" pitchFamily="18" charset="0"/>
              <a:cs typeface="Arial" panose="020B0604020202020204" pitchFamily="34" charset="0"/>
            </a:endParaRPr>
          </a:p>
        </p:txBody>
      </p:sp>
      <p:sp>
        <p:nvSpPr>
          <p:cNvPr id="3" name="TextBox 2"/>
          <p:cNvSpPr txBox="1"/>
          <p:nvPr/>
        </p:nvSpPr>
        <p:spPr>
          <a:xfrm>
            <a:off x="128500" y="1219200"/>
            <a:ext cx="8863100" cy="523220"/>
          </a:xfrm>
          <a:prstGeom prst="rect">
            <a:avLst/>
          </a:prstGeom>
          <a:noFill/>
        </p:spPr>
        <p:txBody>
          <a:bodyPr wrap="square" rtlCol="0">
            <a:spAutoFit/>
          </a:bodyPr>
          <a:lstStyle/>
          <a:p>
            <a:pPr algn="ctr"/>
            <a:r>
              <a:rPr lang="en-US" sz="2800" b="1" dirty="0" smtClean="0">
                <a:latin typeface="Georgia" panose="02040502050405020303" pitchFamily="18" charset="0"/>
                <a:cs typeface="Arial" panose="020B0604020202020204" pitchFamily="34" charset="0"/>
              </a:rPr>
              <a:t>Example </a:t>
            </a:r>
            <a:r>
              <a:rPr lang="en-US" sz="2800" b="1" dirty="0" smtClean="0">
                <a:latin typeface="Georgia" panose="02040502050405020303" pitchFamily="18" charset="0"/>
                <a:cs typeface="Arial" panose="020B0604020202020204" pitchFamily="34" charset="0"/>
              </a:rPr>
              <a:t>from northern Kenya pastoralists</a:t>
            </a:r>
            <a:endParaRPr lang="en-US" sz="2800" dirty="0">
              <a:latin typeface="Georgia" panose="02040502050405020303" pitchFamily="18" charset="0"/>
            </a:endParaRPr>
          </a:p>
        </p:txBody>
      </p:sp>
      <p:sp>
        <p:nvSpPr>
          <p:cNvPr id="8" name="TextBox 7"/>
          <p:cNvSpPr txBox="1"/>
          <p:nvPr/>
        </p:nvSpPr>
        <p:spPr>
          <a:xfrm>
            <a:off x="64250" y="6367046"/>
            <a:ext cx="8863100" cy="369332"/>
          </a:xfrm>
          <a:prstGeom prst="rect">
            <a:avLst/>
          </a:prstGeom>
          <a:noFill/>
        </p:spPr>
        <p:txBody>
          <a:bodyPr wrap="square" rtlCol="0">
            <a:spAutoFit/>
          </a:bodyPr>
          <a:lstStyle/>
          <a:p>
            <a:pPr algn="ctr"/>
            <a:r>
              <a:rPr lang="en-US" sz="1800" dirty="0" smtClean="0">
                <a:latin typeface="Georgia" panose="02040502050405020303" pitchFamily="18" charset="0"/>
                <a:cs typeface="Arial" panose="020B0604020202020204" pitchFamily="34" charset="0"/>
              </a:rPr>
              <a:t>Source: </a:t>
            </a:r>
            <a:r>
              <a:rPr lang="en-US" sz="1800" dirty="0" err="1" smtClean="0">
                <a:latin typeface="Georgia" panose="02040502050405020303" pitchFamily="18" charset="0"/>
                <a:cs typeface="Arial" panose="020B0604020202020204" pitchFamily="34" charset="0"/>
              </a:rPr>
              <a:t>Cissé</a:t>
            </a:r>
            <a:r>
              <a:rPr lang="en-US" sz="1800" dirty="0">
                <a:latin typeface="Georgia" panose="02040502050405020303" pitchFamily="18" charset="0"/>
                <a:cs typeface="Arial" panose="020B0604020202020204" pitchFamily="34" charset="0"/>
              </a:rPr>
              <a:t> </a:t>
            </a:r>
            <a:r>
              <a:rPr lang="en-US" sz="1800" dirty="0" smtClean="0">
                <a:latin typeface="Georgia" panose="02040502050405020303" pitchFamily="18" charset="0"/>
                <a:cs typeface="Arial" panose="020B0604020202020204" pitchFamily="34" charset="0"/>
              </a:rPr>
              <a:t>&amp; Barrett </a:t>
            </a:r>
            <a:r>
              <a:rPr lang="en-US" sz="1800" i="1" dirty="0" smtClean="0">
                <a:latin typeface="Georgia" panose="02040502050405020303" pitchFamily="18" charset="0"/>
                <a:cs typeface="Arial" panose="020B0604020202020204" pitchFamily="34" charset="0"/>
              </a:rPr>
              <a:t>JDE</a:t>
            </a:r>
            <a:r>
              <a:rPr lang="en-US" sz="1800" dirty="0" smtClean="0">
                <a:latin typeface="Georgia" panose="02040502050405020303" pitchFamily="18" charset="0"/>
                <a:cs typeface="Arial" panose="020B0604020202020204" pitchFamily="34" charset="0"/>
              </a:rPr>
              <a:t> </a:t>
            </a:r>
            <a:r>
              <a:rPr lang="en-US" sz="1800" dirty="0" smtClean="0">
                <a:latin typeface="Georgia" panose="02040502050405020303" pitchFamily="18" charset="0"/>
                <a:cs typeface="Arial" panose="020B0604020202020204" pitchFamily="34" charset="0"/>
              </a:rPr>
              <a:t>2018</a:t>
            </a:r>
            <a:endParaRPr lang="en-US" sz="1800" dirty="0">
              <a:latin typeface="Georgia" panose="02040502050405020303"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76200" y="2484120"/>
            <a:ext cx="5116830" cy="3840480"/>
          </a:xfrm>
          <a:prstGeom prst="rect">
            <a:avLst/>
          </a:prstGeom>
        </p:spPr>
      </p:pic>
      <p:graphicFrame>
        <p:nvGraphicFramePr>
          <p:cNvPr id="11" name="Chart 10"/>
          <p:cNvGraphicFramePr/>
          <p:nvPr>
            <p:extLst>
              <p:ext uri="{D42A27DB-BD31-4B8C-83A1-F6EECF244321}">
                <p14:modId xmlns:p14="http://schemas.microsoft.com/office/powerpoint/2010/main" val="1324984784"/>
              </p:ext>
            </p:extLst>
          </p:nvPr>
        </p:nvGraphicFramePr>
        <p:xfrm>
          <a:off x="4572000" y="2743200"/>
          <a:ext cx="4419600" cy="313991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30780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16" y="962186"/>
            <a:ext cx="2333677" cy="30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9079" y="962186"/>
            <a:ext cx="2162175" cy="288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078" y="4147000"/>
            <a:ext cx="2162176" cy="271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7724" y="943297"/>
            <a:ext cx="2032702" cy="25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3501" y="2256760"/>
            <a:ext cx="2066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9158" y="999922"/>
            <a:ext cx="2238375" cy="33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1570" y="2488367"/>
            <a:ext cx="210810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416" y="2690529"/>
            <a:ext cx="23456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401" y="4495801"/>
            <a:ext cx="2386255" cy="2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9672" y="3595403"/>
            <a:ext cx="2215526" cy="32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25199" y="3600515"/>
            <a:ext cx="2326236" cy="32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5"/>
          <p:cNvSpPr txBox="1">
            <a:spLocks/>
          </p:cNvSpPr>
          <p:nvPr/>
        </p:nvSpPr>
        <p:spPr bwMode="auto">
          <a:xfrm>
            <a:off x="4038600" y="-139780"/>
            <a:ext cx="4996666" cy="677752"/>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
        <p:nvSpPr>
          <p:cNvPr id="3" name="TextBox 2"/>
          <p:cNvSpPr txBox="1"/>
          <p:nvPr/>
        </p:nvSpPr>
        <p:spPr>
          <a:xfrm>
            <a:off x="175952" y="2902905"/>
            <a:ext cx="8652733" cy="1384995"/>
          </a:xfrm>
          <a:prstGeom prst="rect">
            <a:avLst/>
          </a:prstGeom>
          <a:solidFill>
            <a:schemeClr val="bg1">
              <a:alpha val="67000"/>
            </a:schemeClr>
          </a:solidFill>
        </p:spPr>
        <p:txBody>
          <a:bodyPr wrap="square" rtlCol="0">
            <a:spAutoFit/>
          </a:bodyPr>
          <a:lstStyle/>
          <a:p>
            <a:pPr algn="ctr"/>
            <a:r>
              <a:rPr lang="en-US" sz="2800" b="1" dirty="0" smtClean="0">
                <a:latin typeface="Georgia" pitchFamily="18" charset="0"/>
              </a:rPr>
              <a:t>“Resilience” has rapidly become a ubiquitous buzzword, but ill-defined concept within the development and humanitarian communities</a:t>
            </a:r>
            <a:endParaRPr lang="en-US" sz="2800" b="1" dirty="0">
              <a:latin typeface="Georgia" pitchFamily="18" charset="0"/>
            </a:endParaRPr>
          </a:p>
        </p:txBody>
      </p:sp>
    </p:spTree>
    <p:extLst>
      <p:ext uri="{BB962C8B-B14F-4D97-AF65-F5344CB8AC3E}">
        <p14:creationId xmlns:p14="http://schemas.microsoft.com/office/powerpoint/2010/main" val="222460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457200" y="990600"/>
                <a:ext cx="8458200" cy="4050596"/>
              </a:xfrm>
              <a:prstGeom prst="rect">
                <a:avLst/>
              </a:prstGeom>
              <a:noFill/>
            </p:spPr>
            <p:txBody>
              <a:bodyPr wrap="square" rtlCol="0">
                <a:spAutoFit/>
              </a:bodyPr>
              <a:lstStyle/>
              <a:p>
                <a:r>
                  <a:rPr lang="en-US" dirty="0" smtClean="0">
                    <a:latin typeface="Georgia" panose="02040502050405020303" pitchFamily="18" charset="0"/>
                  </a:rPr>
                  <a:t>Like poverty measurement, naturally permits aggregation:</a:t>
                </a:r>
              </a:p>
              <a:p>
                <a:pPr>
                  <a:spcBef>
                    <a:spcPts val="600"/>
                  </a:spcBef>
                  <a:spcAft>
                    <a:spcPts val="600"/>
                  </a:spcAft>
                </a:pPr>
                <a14:m>
                  <m:oMath xmlns:m="http://schemas.openxmlformats.org/officeDocument/2006/math">
                    <m:r>
                      <a:rPr lang="en-US" b="1" i="1">
                        <a:latin typeface="Cambria Math" panose="02040503050406030204" pitchFamily="18" charset="0"/>
                      </a:rPr>
                      <m:t>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𝑛</m:t>
                        </m:r>
                      </m:sub>
                    </m:sSub>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𝑊</m:t>
                        </m:r>
                      </m:e>
                    </m:bar>
                    <m:r>
                      <a:rPr lang="en-US" i="1">
                        <a:latin typeface="Cambria Math" panose="02040503050406030204" pitchFamily="18" charset="0"/>
                      </a:rPr>
                      <m:t>)</m:t>
                    </m:r>
                  </m:oMath>
                </a14:m>
                <a:r>
                  <a:rPr lang="en-US" dirty="0">
                    <a:latin typeface="Georgia" panose="02040502050405020303" pitchFamily="18" charset="0"/>
                  </a:rPr>
                  <a:t>, for </a:t>
                </a:r>
                <a14:m>
                  <m:oMath xmlns:m="http://schemas.openxmlformats.org/officeDocument/2006/math">
                    <m:r>
                      <a:rPr lang="en-US" i="1">
                        <a:latin typeface="Cambria Math" panose="02040503050406030204" pitchFamily="18" charset="0"/>
                      </a:rPr>
                      <m:t>𝑛</m:t>
                    </m:r>
                  </m:oMath>
                </a14:m>
                <a:r>
                  <a:rPr lang="en-US" dirty="0">
                    <a:latin typeface="Georgia" panose="02040502050405020303" pitchFamily="18" charset="0"/>
                  </a:rPr>
                  <a:t> HHs</a:t>
                </a:r>
              </a:p>
              <a:p>
                <a:pPr>
                  <a:spcBef>
                    <a:spcPts val="600"/>
                  </a:spcBef>
                  <a:spcAft>
                    <a:spcPts val="600"/>
                  </a:spcAft>
                </a:pP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b="1" i="1">
                        <a:latin typeface="Cambria Math" panose="02040503050406030204" pitchFamily="18" charset="0"/>
                      </a:rPr>
                      <m:t>𝝆</m:t>
                    </m:r>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𝑃</m:t>
                        </m:r>
                      </m:e>
                    </m:bar>
                    <m:r>
                      <a:rPr lang="en-US" i="1">
                        <a:latin typeface="Cambria Math" panose="02040503050406030204" pitchFamily="18" charset="0"/>
                      </a:rPr>
                      <m:t>)</m:t>
                    </m:r>
                  </m:oMath>
                </a14:m>
                <a:r>
                  <a:rPr lang="en-US" dirty="0">
                    <a:latin typeface="Georgia" panose="02040502050405020303" pitchFamily="18" charset="0"/>
                  </a:rPr>
                  <a:t>: # of HH that don’t achieve the threshold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𝑃</m:t>
                        </m:r>
                      </m:e>
                    </m:bar>
                  </m:oMath>
                </a14:m>
                <a:endParaRPr lang="en-US" dirty="0">
                  <a:latin typeface="Georgia" panose="02040502050405020303" pitchFamily="18" charset="0"/>
                </a:endParaRPr>
              </a:p>
              <a:p>
                <a:pPr>
                  <a:spcBef>
                    <a:spcPts val="600"/>
                  </a:spcBef>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𝑃</m:t>
                        </m:r>
                      </m:e>
                    </m:ba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𝑖</m:t>
                        </m:r>
                      </m:sub>
                    </m:sSub>
                  </m:oMath>
                </a14:m>
                <a:r>
                  <a:rPr lang="en-US" dirty="0">
                    <a:latin typeface="Georgia" panose="02040502050405020303" pitchFamily="18" charset="0"/>
                  </a:rPr>
                  <a:t>: resilience shortfall (gap</a:t>
                </a:r>
                <a:r>
                  <a:rPr lang="en-US" dirty="0" smtClean="0">
                    <a:latin typeface="Georgia" panose="02040502050405020303" pitchFamily="18" charset="0"/>
                  </a:rPr>
                  <a:t>) given threshold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𝑃</m:t>
                        </m:r>
                      </m:e>
                    </m:bar>
                  </m:oMath>
                </a14:m>
                <a:endParaRPr lang="en-US" dirty="0" smtClean="0">
                  <a:latin typeface="Georgia" panose="02040502050405020303" pitchFamily="18" charset="0"/>
                </a:endParaRPr>
              </a:p>
              <a:p>
                <a:pPr>
                  <a:spcBef>
                    <a:spcPts val="600"/>
                  </a:spcBef>
                  <a:spcAft>
                    <a:spcPts val="600"/>
                  </a:spcAft>
                </a:pPr>
                <a:r>
                  <a:rPr lang="en-US" dirty="0" smtClean="0">
                    <a:latin typeface="Georgia" panose="02040502050405020303" pitchFamily="18" charset="0"/>
                  </a:rPr>
                  <a:t>Create a decomposable resilience measure like FGT(1984):</a:t>
                </a:r>
                <a:endParaRPr lang="en-US" dirty="0">
                  <a:latin typeface="Georgia" panose="02040502050405020303"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i="1"/>
                          </m:ctrlPr>
                        </m:sSubPr>
                        <m:e>
                          <m:r>
                            <a:rPr lang="en-US" i="1"/>
                            <m:t>𝑅</m:t>
                          </m:r>
                        </m:e>
                        <m:sub>
                          <m:r>
                            <a:rPr lang="en-US" i="1"/>
                            <m:t>𝛼</m:t>
                          </m:r>
                          <m:r>
                            <a:rPr lang="en-US" i="1"/>
                            <m:t>,</m:t>
                          </m:r>
                          <m:r>
                            <a:rPr lang="en-US"/>
                            <m:t> </m:t>
                          </m:r>
                          <m:r>
                            <a:rPr lang="en-US" i="1"/>
                            <m:t>𝑡</m:t>
                          </m:r>
                          <m:r>
                            <a:rPr lang="en-US" i="1"/>
                            <m:t>+</m:t>
                          </m:r>
                          <m:r>
                            <a:rPr lang="en-US" i="1"/>
                            <m:t>𝑠</m:t>
                          </m:r>
                        </m:sub>
                      </m:sSub>
                      <m:d>
                        <m:dPr>
                          <m:ctrlPr>
                            <a:rPr lang="en-US" i="1"/>
                          </m:ctrlPr>
                        </m:dPr>
                        <m:e>
                          <m:sSub>
                            <m:sSubPr>
                              <m:ctrlPr>
                                <a:rPr lang="en-US" b="1" i="1"/>
                              </m:ctrlPr>
                            </m:sSubPr>
                            <m:e>
                              <m:r>
                                <a:rPr lang="en-US" b="1" i="1"/>
                                <m:t>𝝆</m:t>
                              </m:r>
                            </m:e>
                            <m:sub>
                              <m:r>
                                <a:rPr lang="en-US" b="1" i="1"/>
                                <m:t>𝒕</m:t>
                              </m:r>
                              <m:r>
                                <a:rPr lang="en-US" b="1" i="1"/>
                                <m:t>+</m:t>
                              </m:r>
                              <m:r>
                                <a:rPr lang="en-US" b="1" i="1"/>
                                <m:t>𝒔</m:t>
                              </m:r>
                            </m:sub>
                          </m:sSub>
                          <m:r>
                            <a:rPr lang="en-US" i="1"/>
                            <m:t>;</m:t>
                          </m:r>
                          <m:bar>
                            <m:barPr>
                              <m:ctrlPr>
                                <a:rPr lang="en-US" i="1"/>
                              </m:ctrlPr>
                            </m:barPr>
                            <m:e>
                              <m:r>
                                <a:rPr lang="en-US" i="1"/>
                                <m:t>𝑊</m:t>
                              </m:r>
                            </m:e>
                          </m:bar>
                          <m:r>
                            <a:rPr lang="en-US" i="1"/>
                            <m:t>,</m:t>
                          </m:r>
                          <m:bar>
                            <m:barPr>
                              <m:ctrlPr>
                                <a:rPr lang="en-US" i="1"/>
                              </m:ctrlPr>
                            </m:barPr>
                            <m:e>
                              <m:r>
                                <a:rPr lang="en-US" i="1"/>
                                <m:t>𝑃</m:t>
                              </m:r>
                            </m:e>
                          </m:bar>
                        </m:e>
                      </m:d>
                      <m:r>
                        <a:rPr lang="en-US" i="1"/>
                        <m:t>≡1−</m:t>
                      </m:r>
                      <m:d>
                        <m:dPr>
                          <m:begChr m:val="["/>
                          <m:endChr m:val="]"/>
                          <m:ctrlPr>
                            <a:rPr lang="en-US" i="1"/>
                          </m:ctrlPr>
                        </m:dPr>
                        <m:e>
                          <m:f>
                            <m:fPr>
                              <m:ctrlPr>
                                <a:rPr lang="en-US" i="1"/>
                              </m:ctrlPr>
                            </m:fPr>
                            <m:num>
                              <m:r>
                                <a:rPr lang="en-US" i="1"/>
                                <m:t>1</m:t>
                              </m:r>
                            </m:num>
                            <m:den>
                              <m:r>
                                <a:rPr lang="en-US" i="1"/>
                                <m:t>𝑛</m:t>
                              </m:r>
                            </m:den>
                          </m:f>
                          <m:nary>
                            <m:naryPr>
                              <m:chr m:val="∑"/>
                              <m:ctrlPr>
                                <a:rPr lang="en-US" i="1"/>
                              </m:ctrlPr>
                            </m:naryPr>
                            <m:sub>
                              <m:r>
                                <a:rPr lang="en-US" i="1"/>
                                <m:t>𝑖</m:t>
                              </m:r>
                              <m:r>
                                <a:rPr lang="en-US" i="1"/>
                                <m:t>=1</m:t>
                              </m:r>
                            </m:sub>
                            <m:sup>
                              <m:sSub>
                                <m:sSubPr>
                                  <m:ctrlPr>
                                    <a:rPr lang="en-US" i="1"/>
                                  </m:ctrlPr>
                                </m:sSubPr>
                                <m:e>
                                  <m:r>
                                    <a:rPr lang="en-US" i="1"/>
                                    <m:t>𝑞</m:t>
                                  </m:r>
                                </m:e>
                                <m:sub>
                                  <m:r>
                                    <a:rPr lang="en-US" i="1"/>
                                    <m:t>𝑡</m:t>
                                  </m:r>
                                  <m:r>
                                    <a:rPr lang="en-US" i="1"/>
                                    <m:t>+</m:t>
                                  </m:r>
                                  <m:r>
                                    <a:rPr lang="en-US" i="1"/>
                                    <m:t>𝑠</m:t>
                                  </m:r>
                                </m:sub>
                              </m:sSub>
                            </m:sup>
                            <m:e>
                              <m:sSup>
                                <m:sSupPr>
                                  <m:ctrlPr>
                                    <a:rPr lang="en-US" i="1"/>
                                  </m:ctrlPr>
                                </m:sSupPr>
                                <m:e>
                                  <m:d>
                                    <m:dPr>
                                      <m:ctrlPr>
                                        <a:rPr lang="en-US" i="1"/>
                                      </m:ctrlPr>
                                    </m:dPr>
                                    <m:e>
                                      <m:f>
                                        <m:fPr>
                                          <m:ctrlPr>
                                            <a:rPr lang="en-US" i="1"/>
                                          </m:ctrlPr>
                                        </m:fPr>
                                        <m:num>
                                          <m:sSub>
                                            <m:sSubPr>
                                              <m:ctrlPr>
                                                <a:rPr lang="en-US" i="1"/>
                                              </m:ctrlPr>
                                            </m:sSubPr>
                                            <m:e>
                                              <m:r>
                                                <a:rPr lang="en-US" i="1"/>
                                                <m:t>𝑔</m:t>
                                              </m:r>
                                            </m:e>
                                            <m:sub>
                                              <m:r>
                                                <a:rPr lang="en-US" i="1"/>
                                                <m:t>𝑖</m:t>
                                              </m:r>
                                              <m:r>
                                                <a:rPr lang="en-US" i="1"/>
                                                <m:t>,</m:t>
                                              </m:r>
                                              <m:r>
                                                <a:rPr lang="en-US" i="1"/>
                                                <m:t>𝑡</m:t>
                                              </m:r>
                                              <m:r>
                                                <a:rPr lang="en-US" i="1"/>
                                                <m:t>+</m:t>
                                              </m:r>
                                              <m:r>
                                                <a:rPr lang="en-US" i="1"/>
                                                <m:t>𝑠</m:t>
                                              </m:r>
                                            </m:sub>
                                          </m:sSub>
                                        </m:num>
                                        <m:den>
                                          <m:bar>
                                            <m:barPr>
                                              <m:ctrlPr>
                                                <a:rPr lang="en-US" i="1"/>
                                              </m:ctrlPr>
                                            </m:barPr>
                                            <m:e>
                                              <m:r>
                                                <a:rPr lang="en-US" i="1"/>
                                                <m:t>𝑃</m:t>
                                              </m:r>
                                            </m:e>
                                          </m:bar>
                                        </m:den>
                                      </m:f>
                                    </m:e>
                                  </m:d>
                                </m:e>
                                <m:sup>
                                  <m:r>
                                    <a:rPr lang="en-US" i="1"/>
                                    <m:t>𝛼</m:t>
                                  </m:r>
                                </m:sup>
                              </m:sSup>
                            </m:e>
                          </m:nary>
                        </m:e>
                      </m:d>
                    </m:oMath>
                  </m:oMathPara>
                </a14:m>
                <a:endParaRPr lang="en-US" dirty="0">
                  <a:latin typeface="Georgia" panose="02040502050405020303" pitchFamily="18" charset="0"/>
                </a:endParaRPr>
              </a:p>
              <a:p>
                <a:endParaRPr lang="en-US" dirty="0">
                  <a:latin typeface="Georgia" panose="02040502050405020303"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57200" y="990600"/>
                <a:ext cx="8458200" cy="4050596"/>
              </a:xfrm>
              <a:prstGeom prst="rect">
                <a:avLst/>
              </a:prstGeom>
              <a:blipFill>
                <a:blip r:embed="rId3"/>
                <a:stretch>
                  <a:fillRect l="-1081" t="-1205"/>
                </a:stretch>
              </a:blipFill>
            </p:spPr>
            <p:txBody>
              <a:bodyPr/>
              <a:lstStyle/>
              <a:p>
                <a:r>
                  <a:rPr lang="en-US">
                    <a:noFill/>
                  </a:rPr>
                  <a:t> </a:t>
                </a:r>
              </a:p>
            </p:txBody>
          </p:sp>
        </mc:Fallback>
      </mc:AlternateContent>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pic>
        <p:nvPicPr>
          <p:cNvPr id="2" name="Picture 1"/>
          <p:cNvPicPr>
            <a:picLocks noChangeAspect="1"/>
          </p:cNvPicPr>
          <p:nvPr/>
        </p:nvPicPr>
        <p:blipFill rotWithShape="1">
          <a:blip r:embed="rId4"/>
          <a:srcRect l="50000" t="20626" r="3135" b="11987"/>
          <a:stretch/>
        </p:blipFill>
        <p:spPr>
          <a:xfrm>
            <a:off x="76200" y="4298383"/>
            <a:ext cx="3761414" cy="2573599"/>
          </a:xfrm>
          <a:prstGeom prst="rect">
            <a:avLst/>
          </a:prstGeom>
        </p:spPr>
      </p:pic>
      <p:sp>
        <p:nvSpPr>
          <p:cNvPr id="5" name="TextBox 4"/>
          <p:cNvSpPr txBox="1"/>
          <p:nvPr/>
        </p:nvSpPr>
        <p:spPr>
          <a:xfrm>
            <a:off x="4419600" y="5265005"/>
            <a:ext cx="4267200" cy="1200329"/>
          </a:xfrm>
          <a:prstGeom prst="rect">
            <a:avLst/>
          </a:prstGeom>
          <a:noFill/>
        </p:spPr>
        <p:txBody>
          <a:bodyPr wrap="square" rtlCol="0">
            <a:spAutoFit/>
          </a:bodyPr>
          <a:lstStyle/>
          <a:p>
            <a:r>
              <a:rPr lang="en-US" sz="1800" dirty="0" smtClean="0">
                <a:latin typeface="Georgia" panose="02040502050405020303" pitchFamily="18" charset="0"/>
                <a:cs typeface="Arial" panose="020B0604020202020204" pitchFamily="34" charset="0"/>
              </a:rPr>
              <a:t>Example from northern Kenya pastoralist households</a:t>
            </a:r>
          </a:p>
          <a:p>
            <a:r>
              <a:rPr lang="en-US" sz="1800" dirty="0" smtClean="0">
                <a:latin typeface="Georgia" panose="02040502050405020303" pitchFamily="18" charset="0"/>
                <a:cs typeface="Arial" panose="020B0604020202020204" pitchFamily="34" charset="0"/>
              </a:rPr>
              <a:t>Source: </a:t>
            </a:r>
            <a:r>
              <a:rPr lang="en-US" sz="1800" dirty="0" err="1">
                <a:latin typeface="Georgia" panose="02040502050405020303" pitchFamily="18" charset="0"/>
                <a:cs typeface="Arial" panose="020B0604020202020204" pitchFamily="34" charset="0"/>
              </a:rPr>
              <a:t>Cissé</a:t>
            </a:r>
            <a:r>
              <a:rPr lang="en-US" sz="1800" dirty="0">
                <a:latin typeface="Georgia" panose="02040502050405020303" pitchFamily="18" charset="0"/>
                <a:cs typeface="Arial" panose="020B0604020202020204" pitchFamily="34" charset="0"/>
              </a:rPr>
              <a:t> &amp; Barrett </a:t>
            </a:r>
            <a:r>
              <a:rPr lang="en-US" sz="1800" i="1" dirty="0">
                <a:latin typeface="Georgia" panose="02040502050405020303" pitchFamily="18" charset="0"/>
                <a:cs typeface="Arial" panose="020B0604020202020204" pitchFamily="34" charset="0"/>
              </a:rPr>
              <a:t>JDE</a:t>
            </a:r>
            <a:r>
              <a:rPr lang="en-US" sz="1800" dirty="0">
                <a:latin typeface="Georgia" panose="02040502050405020303" pitchFamily="18" charset="0"/>
                <a:cs typeface="Arial" panose="020B0604020202020204" pitchFamily="34" charset="0"/>
              </a:rPr>
              <a:t> 2018</a:t>
            </a:r>
            <a:endParaRPr lang="en-US" sz="1800" dirty="0">
              <a:latin typeface="Georgia" panose="02040502050405020303" pitchFamily="18" charset="0"/>
            </a:endParaRPr>
          </a:p>
          <a:p>
            <a:endParaRPr lang="en-US" sz="1800" dirty="0">
              <a:latin typeface="Georgia" panose="02040502050405020303" pitchFamily="18" charset="0"/>
            </a:endParaRPr>
          </a:p>
        </p:txBody>
      </p:sp>
    </p:spTree>
    <p:extLst>
      <p:ext uri="{BB962C8B-B14F-4D97-AF65-F5344CB8AC3E}">
        <p14:creationId xmlns:p14="http://schemas.microsoft.com/office/powerpoint/2010/main" val="916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9200"/>
            <a:ext cx="8458200" cy="2308324"/>
          </a:xfrm>
          <a:prstGeom prst="rect">
            <a:avLst/>
          </a:prstGeom>
          <a:noFill/>
        </p:spPr>
        <p:txBody>
          <a:bodyPr wrap="square" rtlCol="0">
            <a:spAutoFit/>
          </a:bodyPr>
          <a:lstStyle/>
          <a:p>
            <a:r>
              <a:rPr lang="en-US" dirty="0" smtClean="0">
                <a:latin typeface="Georgia" pitchFamily="18" charset="0"/>
              </a:rPr>
              <a:t>Some appealing features of the C-B method:</a:t>
            </a:r>
          </a:p>
          <a:p>
            <a:endParaRPr lang="en-US" dirty="0" smtClean="0">
              <a:latin typeface="Georgia" pitchFamily="18" charset="0"/>
            </a:endParaRPr>
          </a:p>
          <a:p>
            <a:r>
              <a:rPr lang="en-US" dirty="0" smtClean="0">
                <a:latin typeface="Georgia" pitchFamily="18" charset="0"/>
              </a:rPr>
              <a:t>1. Permits targeting adjustment, trading off TI/TII errors. Can also outperform standard targeting based on most recent observation of well-being outcome by taking </a:t>
            </a:r>
            <a:r>
              <a:rPr lang="en-US" dirty="0" err="1" smtClean="0">
                <a:latin typeface="Georgia" pitchFamily="18" charset="0"/>
              </a:rPr>
              <a:t>stochasticity</a:t>
            </a:r>
            <a:r>
              <a:rPr lang="en-US" dirty="0" smtClean="0">
                <a:latin typeface="Georgia" pitchFamily="18" charset="0"/>
              </a:rPr>
              <a:t> of outcomes into consideration. </a:t>
            </a:r>
            <a:endParaRPr lang="en-US" dirty="0"/>
          </a:p>
        </p:txBody>
      </p:sp>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pic>
        <p:nvPicPr>
          <p:cNvPr id="2" name="Picture 1"/>
          <p:cNvPicPr>
            <a:picLocks noChangeAspect="1"/>
          </p:cNvPicPr>
          <p:nvPr/>
        </p:nvPicPr>
        <p:blipFill>
          <a:blip r:embed="rId3"/>
          <a:stretch>
            <a:fillRect/>
          </a:stretch>
        </p:blipFill>
        <p:spPr>
          <a:xfrm>
            <a:off x="1295400" y="3886200"/>
            <a:ext cx="6353175" cy="2009775"/>
          </a:xfrm>
          <a:prstGeom prst="rect">
            <a:avLst/>
          </a:prstGeom>
        </p:spPr>
      </p:pic>
    </p:spTree>
    <p:extLst>
      <p:ext uri="{BB962C8B-B14F-4D97-AF65-F5344CB8AC3E}">
        <p14:creationId xmlns:p14="http://schemas.microsoft.com/office/powerpoint/2010/main" val="6636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9200"/>
            <a:ext cx="8458200" cy="830997"/>
          </a:xfrm>
          <a:prstGeom prst="rect">
            <a:avLst/>
          </a:prstGeom>
          <a:noFill/>
        </p:spPr>
        <p:txBody>
          <a:bodyPr wrap="square" rtlCol="0">
            <a:spAutoFit/>
          </a:bodyPr>
          <a:lstStyle/>
          <a:p>
            <a:r>
              <a:rPr lang="en-US" dirty="0" smtClean="0">
                <a:latin typeface="Georgia" pitchFamily="18" charset="0"/>
              </a:rPr>
              <a:t>In Niger LSMS panel data, does reasonably well in predictin</a:t>
            </a:r>
            <a:r>
              <a:rPr lang="en-US" dirty="0" smtClean="0">
                <a:latin typeface="Georgia" pitchFamily="18" charset="0"/>
              </a:rPr>
              <a:t>g out of sample expenditure fluctuations</a:t>
            </a:r>
            <a:endParaRPr lang="en-US" dirty="0"/>
          </a:p>
        </p:txBody>
      </p:sp>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
        <p:nvSpPr>
          <p:cNvPr id="6" name="TextBox 5"/>
          <p:cNvSpPr txBox="1"/>
          <p:nvPr/>
        </p:nvSpPr>
        <p:spPr>
          <a:xfrm>
            <a:off x="425042" y="6400800"/>
            <a:ext cx="3886200" cy="307777"/>
          </a:xfrm>
          <a:prstGeom prst="rect">
            <a:avLst/>
          </a:prstGeom>
          <a:noFill/>
        </p:spPr>
        <p:txBody>
          <a:bodyPr wrap="square" rtlCol="0">
            <a:spAutoFit/>
          </a:bodyPr>
          <a:lstStyle/>
          <a:p>
            <a:r>
              <a:rPr lang="en-US" sz="1400" dirty="0" smtClean="0">
                <a:latin typeface="Georgia" panose="02040502050405020303" pitchFamily="18" charset="0"/>
                <a:cs typeface="Arial" panose="020B0604020202020204" pitchFamily="34" charset="0"/>
              </a:rPr>
              <a:t>Source</a:t>
            </a:r>
            <a:r>
              <a:rPr lang="en-US" sz="1400" dirty="0">
                <a:latin typeface="Georgia" panose="02040502050405020303" pitchFamily="18" charset="0"/>
                <a:cs typeface="Arial" panose="020B0604020202020204" pitchFamily="34" charset="0"/>
              </a:rPr>
              <a:t>: </a:t>
            </a:r>
            <a:r>
              <a:rPr lang="en-US" sz="1400" dirty="0" smtClean="0">
                <a:latin typeface="Georgia" panose="02040502050405020303" pitchFamily="18" charset="0"/>
                <a:cs typeface="Arial" panose="020B0604020202020204" pitchFamily="34" charset="0"/>
              </a:rPr>
              <a:t>Upton, </a:t>
            </a:r>
            <a:r>
              <a:rPr lang="en-US" sz="1400" dirty="0" err="1" smtClean="0">
                <a:latin typeface="Georgia" panose="02040502050405020303" pitchFamily="18" charset="0"/>
                <a:cs typeface="Arial" panose="020B0604020202020204" pitchFamily="34" charset="0"/>
              </a:rPr>
              <a:t>Constenla</a:t>
            </a:r>
            <a:r>
              <a:rPr lang="en-US" sz="1400" dirty="0" smtClean="0">
                <a:latin typeface="Georgia" panose="02040502050405020303" pitchFamily="18" charset="0"/>
                <a:cs typeface="Arial" panose="020B0604020202020204" pitchFamily="34" charset="0"/>
              </a:rPr>
              <a:t> &amp; Barrett (2019)</a:t>
            </a:r>
            <a:endParaRPr lang="en-US" sz="1800" dirty="0">
              <a:latin typeface="Georgia" panose="02040502050405020303" pitchFamily="18" charset="0"/>
            </a:endParaRPr>
          </a:p>
        </p:txBody>
      </p:sp>
      <p:pic>
        <p:nvPicPr>
          <p:cNvPr id="2" name="Picture 1"/>
          <p:cNvPicPr>
            <a:picLocks noChangeAspect="1"/>
          </p:cNvPicPr>
          <p:nvPr/>
        </p:nvPicPr>
        <p:blipFill rotWithShape="1">
          <a:blip r:embed="rId3"/>
          <a:srcRect r="50013" b="-806"/>
          <a:stretch/>
        </p:blipFill>
        <p:spPr>
          <a:xfrm>
            <a:off x="1524000" y="2777219"/>
            <a:ext cx="4888639" cy="3623581"/>
          </a:xfrm>
          <a:prstGeom prst="rect">
            <a:avLst/>
          </a:prstGeom>
        </p:spPr>
      </p:pic>
      <p:pic>
        <p:nvPicPr>
          <p:cNvPr id="3" name="Picture 2"/>
          <p:cNvPicPr>
            <a:picLocks noChangeAspect="1"/>
          </p:cNvPicPr>
          <p:nvPr/>
        </p:nvPicPr>
        <p:blipFill>
          <a:blip r:embed="rId4"/>
          <a:stretch>
            <a:fillRect/>
          </a:stretch>
        </p:blipFill>
        <p:spPr>
          <a:xfrm>
            <a:off x="5224853" y="1963204"/>
            <a:ext cx="3849239" cy="1012476"/>
          </a:xfrm>
          <a:prstGeom prst="rect">
            <a:avLst/>
          </a:prstGeom>
        </p:spPr>
      </p:pic>
    </p:spTree>
    <p:extLst>
      <p:ext uri="{BB962C8B-B14F-4D97-AF65-F5344CB8AC3E}">
        <p14:creationId xmlns:p14="http://schemas.microsoft.com/office/powerpoint/2010/main" val="33105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9200"/>
            <a:ext cx="8458200" cy="461665"/>
          </a:xfrm>
          <a:prstGeom prst="rect">
            <a:avLst/>
          </a:prstGeom>
          <a:noFill/>
        </p:spPr>
        <p:txBody>
          <a:bodyPr wrap="square" rtlCol="0">
            <a:spAutoFit/>
          </a:bodyPr>
          <a:lstStyle/>
          <a:p>
            <a:r>
              <a:rPr lang="en-US" dirty="0" smtClean="0">
                <a:latin typeface="Georgia" pitchFamily="18" charset="0"/>
              </a:rPr>
              <a:t>2. Lends itself naturally to impact evaluation</a:t>
            </a:r>
            <a:endParaRPr lang="en-US" dirty="0"/>
          </a:p>
        </p:txBody>
      </p:sp>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pic>
        <p:nvPicPr>
          <p:cNvPr id="5" name="Picture 4"/>
          <p:cNvPicPr>
            <a:picLocks noChangeAspect="1"/>
          </p:cNvPicPr>
          <p:nvPr/>
        </p:nvPicPr>
        <p:blipFill>
          <a:blip r:embed="rId3"/>
          <a:stretch>
            <a:fillRect/>
          </a:stretch>
        </p:blipFill>
        <p:spPr>
          <a:xfrm>
            <a:off x="439723" y="2139566"/>
            <a:ext cx="5124346" cy="4156151"/>
          </a:xfrm>
          <a:prstGeom prst="rect">
            <a:avLst/>
          </a:prstGeom>
        </p:spPr>
      </p:pic>
      <p:sp>
        <p:nvSpPr>
          <p:cNvPr id="6" name="TextBox 5"/>
          <p:cNvSpPr txBox="1"/>
          <p:nvPr/>
        </p:nvSpPr>
        <p:spPr>
          <a:xfrm>
            <a:off x="5552883" y="2520566"/>
            <a:ext cx="3529100" cy="2800767"/>
          </a:xfrm>
          <a:prstGeom prst="rect">
            <a:avLst/>
          </a:prstGeom>
          <a:noFill/>
        </p:spPr>
        <p:txBody>
          <a:bodyPr wrap="square" rtlCol="0">
            <a:spAutoFit/>
          </a:bodyPr>
          <a:lstStyle/>
          <a:p>
            <a:r>
              <a:rPr lang="en-US" sz="1800" dirty="0" smtClean="0">
                <a:latin typeface="Georgia" panose="02040502050405020303" pitchFamily="18" charset="0"/>
                <a:cs typeface="Arial" panose="020B0604020202020204" pitchFamily="34" charset="0"/>
              </a:rPr>
              <a:t>Example: </a:t>
            </a:r>
            <a:r>
              <a:rPr lang="en-US" sz="1800" dirty="0" smtClean="0">
                <a:latin typeface="Georgia" panose="02040502050405020303" pitchFamily="18" charset="0"/>
                <a:cs typeface="Arial" panose="020B0604020202020204" pitchFamily="34" charset="0"/>
              </a:rPr>
              <a:t>Heifer Int’l project in Zambia. </a:t>
            </a:r>
          </a:p>
          <a:p>
            <a:r>
              <a:rPr lang="en-US" sz="1800" dirty="0" smtClean="0">
                <a:latin typeface="Georgia" panose="02040502050405020303" pitchFamily="18" charset="0"/>
                <a:cs typeface="Arial" panose="020B0604020202020204" pitchFamily="34" charset="0"/>
              </a:rPr>
              <a:t>Training </a:t>
            </a:r>
            <a:r>
              <a:rPr lang="en-US" sz="1800" dirty="0" smtClean="0">
                <a:latin typeface="Georgia" panose="02040502050405020303" pitchFamily="18" charset="0"/>
                <a:cs typeface="Arial" panose="020B0604020202020204" pitchFamily="34" charset="0"/>
              </a:rPr>
              <a:t>and asset transfers significantly increase conditional mean and reduce conditional variance of household wealth over time. Total B/C ~ 7 </a:t>
            </a:r>
          </a:p>
          <a:p>
            <a:r>
              <a:rPr lang="en-US" sz="1800" dirty="0" smtClean="0">
                <a:latin typeface="Georgia" panose="02040502050405020303" pitchFamily="18" charset="0"/>
                <a:cs typeface="Arial" panose="020B0604020202020204" pitchFamily="34" charset="0"/>
              </a:rPr>
              <a:t>[2.5,8.7] across </a:t>
            </a:r>
            <a:r>
              <a:rPr lang="en-US" sz="1800" dirty="0" err="1" smtClean="0">
                <a:latin typeface="Georgia" panose="02040502050405020303" pitchFamily="18" charset="0"/>
                <a:cs typeface="Arial" panose="020B0604020202020204" pitchFamily="34" charset="0"/>
              </a:rPr>
              <a:t>hh</a:t>
            </a:r>
            <a:r>
              <a:rPr lang="en-US" sz="1800" dirty="0" smtClean="0">
                <a:latin typeface="Georgia" panose="02040502050405020303" pitchFamily="18" charset="0"/>
                <a:cs typeface="Arial" panose="020B0604020202020204" pitchFamily="34" charset="0"/>
              </a:rPr>
              <a:t> wealth </a:t>
            </a:r>
            <a:r>
              <a:rPr lang="en-US" sz="1800" dirty="0" smtClean="0">
                <a:latin typeface="Georgia" panose="02040502050405020303" pitchFamily="18" charset="0"/>
                <a:cs typeface="Arial" panose="020B0604020202020204" pitchFamily="34" charset="0"/>
              </a:rPr>
              <a:t>deciles</a:t>
            </a:r>
          </a:p>
          <a:p>
            <a:endParaRPr lang="en-US" sz="1800" dirty="0" smtClean="0">
              <a:latin typeface="Georgia" panose="02040502050405020303" pitchFamily="18" charset="0"/>
              <a:cs typeface="Arial" panose="020B0604020202020204" pitchFamily="34" charset="0"/>
            </a:endParaRPr>
          </a:p>
          <a:p>
            <a:r>
              <a:rPr lang="en-US" sz="1400" dirty="0">
                <a:latin typeface="Georgia" panose="02040502050405020303" pitchFamily="18" charset="0"/>
                <a:cs typeface="Arial" panose="020B0604020202020204" pitchFamily="34" charset="0"/>
              </a:rPr>
              <a:t>Source: </a:t>
            </a:r>
            <a:r>
              <a:rPr lang="en-US" sz="1400" dirty="0" err="1">
                <a:latin typeface="Georgia" panose="02040502050405020303" pitchFamily="18" charset="0"/>
                <a:cs typeface="Arial" panose="020B0604020202020204" pitchFamily="34" charset="0"/>
              </a:rPr>
              <a:t>Phadera</a:t>
            </a:r>
            <a:r>
              <a:rPr lang="en-US" sz="1400" dirty="0">
                <a:latin typeface="Georgia" panose="02040502050405020303" pitchFamily="18" charset="0"/>
                <a:cs typeface="Arial" panose="020B0604020202020204" pitchFamily="34" charset="0"/>
              </a:rPr>
              <a:t> et al. (JDE 2019</a:t>
            </a:r>
            <a:r>
              <a:rPr lang="en-US" sz="1400" dirty="0" smtClean="0">
                <a:latin typeface="Georgia" panose="02040502050405020303" pitchFamily="18" charset="0"/>
                <a:cs typeface="Arial" panose="020B0604020202020204" pitchFamily="34" charset="0"/>
              </a:rPr>
              <a:t>)</a:t>
            </a:r>
            <a:endParaRPr lang="en-US" sz="1800" dirty="0">
              <a:latin typeface="Georgia" panose="02040502050405020303" pitchFamily="18" charset="0"/>
            </a:endParaRPr>
          </a:p>
        </p:txBody>
      </p:sp>
    </p:spTree>
    <p:extLst>
      <p:ext uri="{BB962C8B-B14F-4D97-AF65-F5344CB8AC3E}">
        <p14:creationId xmlns:p14="http://schemas.microsoft.com/office/powerpoint/2010/main" val="12559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00400" y="1919971"/>
            <a:ext cx="5850449" cy="1813829"/>
          </a:xfrm>
          <a:prstGeom prst="rect">
            <a:avLst/>
          </a:prstGeom>
        </p:spPr>
      </p:pic>
      <p:grpSp>
        <p:nvGrpSpPr>
          <p:cNvPr id="9" name="Group 8"/>
          <p:cNvGrpSpPr/>
          <p:nvPr/>
        </p:nvGrpSpPr>
        <p:grpSpPr>
          <a:xfrm>
            <a:off x="0" y="3810000"/>
            <a:ext cx="8919544" cy="2773558"/>
            <a:chOff x="133615" y="2839248"/>
            <a:chExt cx="8919544" cy="2773558"/>
          </a:xfrm>
        </p:grpSpPr>
        <p:pic>
          <p:nvPicPr>
            <p:cNvPr id="10" name="Picture 9"/>
            <p:cNvPicPr>
              <a:picLocks noChangeAspect="1"/>
            </p:cNvPicPr>
            <p:nvPr/>
          </p:nvPicPr>
          <p:blipFill>
            <a:blip r:embed="rId3"/>
            <a:stretch>
              <a:fillRect/>
            </a:stretch>
          </p:blipFill>
          <p:spPr>
            <a:xfrm>
              <a:off x="4444911" y="2839248"/>
              <a:ext cx="4608248" cy="2773558"/>
            </a:xfrm>
            <a:prstGeom prst="rect">
              <a:avLst/>
            </a:prstGeom>
          </p:spPr>
        </p:pic>
        <p:pic>
          <p:nvPicPr>
            <p:cNvPr id="11" name="Picture 10"/>
            <p:cNvPicPr>
              <a:picLocks noChangeAspect="1"/>
            </p:cNvPicPr>
            <p:nvPr/>
          </p:nvPicPr>
          <p:blipFill>
            <a:blip r:embed="rId4"/>
            <a:stretch>
              <a:fillRect/>
            </a:stretch>
          </p:blipFill>
          <p:spPr>
            <a:xfrm>
              <a:off x="133615" y="2849758"/>
              <a:ext cx="4590786" cy="2763048"/>
            </a:xfrm>
            <a:prstGeom prst="rect">
              <a:avLst/>
            </a:prstGeom>
          </p:spPr>
        </p:pic>
      </p:grpSp>
      <p:sp>
        <p:nvSpPr>
          <p:cNvPr id="14" name="TextBox 13"/>
          <p:cNvSpPr txBox="1"/>
          <p:nvPr/>
        </p:nvSpPr>
        <p:spPr>
          <a:xfrm>
            <a:off x="228599" y="1088974"/>
            <a:ext cx="8822249" cy="830997"/>
          </a:xfrm>
          <a:prstGeom prst="rect">
            <a:avLst/>
          </a:prstGeom>
          <a:noFill/>
        </p:spPr>
        <p:txBody>
          <a:bodyPr wrap="square" rtlCol="0">
            <a:spAutoFit/>
          </a:bodyPr>
          <a:lstStyle/>
          <a:p>
            <a:r>
              <a:rPr lang="en-US" dirty="0" smtClean="0"/>
              <a:t>3. Can </a:t>
            </a:r>
            <a:r>
              <a:rPr lang="en-US" dirty="0" smtClean="0"/>
              <a:t>use same methods with food intake indicators </a:t>
            </a:r>
            <a:r>
              <a:rPr lang="en-US" dirty="0" smtClean="0"/>
              <a:t>as dep vars</a:t>
            </a:r>
            <a:r>
              <a:rPr lang="en-US" dirty="0" smtClean="0"/>
              <a:t>. Satisfies axioms </a:t>
            </a:r>
            <a:r>
              <a:rPr lang="en-US" dirty="0" smtClean="0"/>
              <a:t>of </a:t>
            </a:r>
            <a:r>
              <a:rPr lang="en-US" dirty="0" smtClean="0"/>
              <a:t>1996 World Food Summit </a:t>
            </a:r>
            <a:r>
              <a:rPr lang="en-US" dirty="0" smtClean="0"/>
              <a:t>food security definition.</a:t>
            </a:r>
            <a:endParaRPr lang="en-US" dirty="0"/>
          </a:p>
        </p:txBody>
      </p:sp>
      <p:sp>
        <p:nvSpPr>
          <p:cNvPr id="8"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469899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00" y="1226120"/>
            <a:ext cx="3048001" cy="4585871"/>
          </a:xfrm>
          <a:prstGeom prst="rect">
            <a:avLst/>
          </a:prstGeom>
          <a:noFill/>
        </p:spPr>
        <p:txBody>
          <a:bodyPr wrap="square" rtlCol="0">
            <a:spAutoFit/>
          </a:bodyPr>
          <a:lstStyle/>
          <a:p>
            <a:r>
              <a:rPr lang="en-US" dirty="0"/>
              <a:t>4</a:t>
            </a:r>
            <a:r>
              <a:rPr lang="en-US" dirty="0" smtClean="0"/>
              <a:t>. Far outperforms the factor analysis-based Resilience Capacities Index (RCI) methods of FAO (RIMA) and USAID (TANGO), which are not even internally consistent in their measures!</a:t>
            </a:r>
          </a:p>
          <a:p>
            <a:endParaRPr lang="en-US" dirty="0"/>
          </a:p>
          <a:p>
            <a:r>
              <a:rPr lang="en-US" sz="1400" dirty="0">
                <a:latin typeface="Georgia" panose="02040502050405020303" pitchFamily="18" charset="0"/>
                <a:cs typeface="Arial" panose="020B0604020202020204" pitchFamily="34" charset="0"/>
              </a:rPr>
              <a:t>Source: Upton, </a:t>
            </a:r>
            <a:r>
              <a:rPr lang="en-US" sz="1400" dirty="0" err="1">
                <a:latin typeface="Georgia" panose="02040502050405020303" pitchFamily="18" charset="0"/>
                <a:cs typeface="Arial" panose="020B0604020202020204" pitchFamily="34" charset="0"/>
              </a:rPr>
              <a:t>Constenla</a:t>
            </a:r>
            <a:r>
              <a:rPr lang="en-US" sz="1400" dirty="0">
                <a:latin typeface="Georgia" panose="02040502050405020303" pitchFamily="18" charset="0"/>
                <a:cs typeface="Arial" panose="020B0604020202020204" pitchFamily="34" charset="0"/>
              </a:rPr>
              <a:t> &amp; Barrett (2019)</a:t>
            </a:r>
            <a:endParaRPr lang="en-US" sz="1400" dirty="0">
              <a:latin typeface="Georgia" panose="02040502050405020303" pitchFamily="18" charset="0"/>
            </a:endParaRPr>
          </a:p>
          <a:p>
            <a:endParaRPr lang="en-US" dirty="0"/>
          </a:p>
        </p:txBody>
      </p:sp>
      <p:pic>
        <p:nvPicPr>
          <p:cNvPr id="2" name="Picture 1"/>
          <p:cNvPicPr>
            <a:picLocks noChangeAspect="1"/>
          </p:cNvPicPr>
          <p:nvPr/>
        </p:nvPicPr>
        <p:blipFill>
          <a:blip r:embed="rId2"/>
          <a:stretch>
            <a:fillRect/>
          </a:stretch>
        </p:blipFill>
        <p:spPr>
          <a:xfrm>
            <a:off x="3276600" y="1226120"/>
            <a:ext cx="5641079" cy="5769165"/>
          </a:xfrm>
          <a:prstGeom prst="rect">
            <a:avLst/>
          </a:prstGeom>
        </p:spPr>
      </p:pic>
      <p:sp>
        <p:nvSpPr>
          <p:cNvPr id="13" name="Title 5"/>
          <p:cNvSpPr txBox="1">
            <a:spLocks/>
          </p:cNvSpPr>
          <p:nvPr/>
        </p:nvSpPr>
        <p:spPr bwMode="auto">
          <a:xfrm>
            <a:off x="4311242" y="228600"/>
            <a:ext cx="4800600" cy="531899"/>
          </a:xfrm>
          <a:prstGeom prst="rect">
            <a:avLst/>
          </a:prstGeom>
          <a:noFill/>
          <a:ln w="9525">
            <a:noFill/>
            <a:miter lim="800000"/>
            <a:headEnd/>
            <a:tailEnd/>
          </a:ln>
        </p:spPr>
        <p:txBody>
          <a:bodyPr anchor="ctr"/>
          <a:lstStyle/>
          <a:p>
            <a:pPr algn="r" eaLnBrk="0" hangingPunct="0">
              <a:defRPr/>
            </a:pP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264065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5262979"/>
          </a:xfrm>
          <a:prstGeom prst="rect">
            <a:avLst/>
          </a:prstGeom>
          <a:noFill/>
        </p:spPr>
        <p:txBody>
          <a:bodyPr wrap="square" rtlCol="0">
            <a:spAutoFit/>
          </a:bodyPr>
          <a:lstStyle/>
          <a:p>
            <a:r>
              <a:rPr lang="en-US" sz="2400" dirty="0" smtClean="0">
                <a:latin typeface="Georgia" pitchFamily="18" charset="0"/>
              </a:rPr>
              <a:t>Resilience is a popular buzzword now. But little precision in its use, theoretically or methodologically.  </a:t>
            </a:r>
            <a:r>
              <a:rPr lang="en-US" sz="2400" dirty="0" smtClean="0">
                <a:latin typeface="Georgia" pitchFamily="18" charset="0"/>
              </a:rPr>
              <a:t>That makes </a:t>
            </a:r>
            <a:r>
              <a:rPr lang="en-US" sz="2400" dirty="0" smtClean="0">
                <a:latin typeface="Georgia" pitchFamily="18" charset="0"/>
              </a:rPr>
              <a:t>learning about ‘building resilience’ </a:t>
            </a:r>
            <a:r>
              <a:rPr lang="en-US" dirty="0" smtClean="0">
                <a:latin typeface="Georgia" pitchFamily="18" charset="0"/>
              </a:rPr>
              <a:t>quite </a:t>
            </a:r>
            <a:r>
              <a:rPr lang="en-US" sz="2400" dirty="0" smtClean="0">
                <a:latin typeface="Georgia" pitchFamily="18" charset="0"/>
              </a:rPr>
              <a:t>difficult.</a:t>
            </a:r>
            <a:endParaRPr lang="en-US" sz="2400" dirty="0" smtClean="0">
              <a:latin typeface="Georgia" pitchFamily="18" charset="0"/>
            </a:endParaRPr>
          </a:p>
          <a:p>
            <a:endParaRPr lang="en-US" sz="2400" dirty="0">
              <a:latin typeface="Georgia" pitchFamily="18" charset="0"/>
            </a:endParaRPr>
          </a:p>
          <a:p>
            <a:r>
              <a:rPr lang="en-US" sz="2400" dirty="0" smtClean="0">
                <a:latin typeface="Georgia" pitchFamily="18" charset="0"/>
              </a:rPr>
              <a:t>Theory, data, and methods </a:t>
            </a:r>
            <a:r>
              <a:rPr lang="en-US" sz="2400" dirty="0" smtClean="0">
                <a:latin typeface="Georgia" pitchFamily="18" charset="0"/>
              </a:rPr>
              <a:t>are </a:t>
            </a:r>
            <a:r>
              <a:rPr lang="en-US" sz="2400" dirty="0" smtClean="0">
                <a:latin typeface="Georgia" pitchFamily="18" charset="0"/>
              </a:rPr>
              <a:t>emerging </a:t>
            </a:r>
            <a:r>
              <a:rPr lang="en-US" sz="2400" dirty="0" smtClean="0">
                <a:latin typeface="Georgia" pitchFamily="18" charset="0"/>
              </a:rPr>
              <a:t>to enable rigorous, precise use of the concept to identify how best to avoid and escape chronic ill-being. Initial results promising for descriptive/predictive purposes as well as impact evaluation.</a:t>
            </a:r>
          </a:p>
          <a:p>
            <a:endParaRPr lang="en-US" sz="2400" dirty="0">
              <a:latin typeface="Georgia" pitchFamily="18" charset="0"/>
            </a:endParaRPr>
          </a:p>
          <a:p>
            <a:r>
              <a:rPr lang="en-US" sz="2400" dirty="0" smtClean="0">
                <a:latin typeface="Georgia" pitchFamily="18" charset="0"/>
              </a:rPr>
              <a:t>Much to do in all areas … a massive research agenda, especially as agencies begin using resilience as a programming principle.</a:t>
            </a:r>
          </a:p>
          <a:p>
            <a:endParaRPr lang="en-US" sz="2400" b="1" dirty="0">
              <a:latin typeface="Georgia" pitchFamily="18" charset="0"/>
            </a:endParaRPr>
          </a:p>
          <a:p>
            <a:r>
              <a:rPr lang="en-US" sz="2400" b="1" dirty="0" smtClean="0">
                <a:latin typeface="Georgia" pitchFamily="18" charset="0"/>
              </a:rPr>
              <a:t>But we must start with a firm theoretical </a:t>
            </a:r>
            <a:r>
              <a:rPr lang="en-US" sz="2400" b="1" dirty="0" smtClean="0">
                <a:latin typeface="Georgia" pitchFamily="18" charset="0"/>
              </a:rPr>
              <a:t>foundation and build measures/data that directly follow theory.</a:t>
            </a: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8856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96227" cy="6879191"/>
          </a:xfrm>
          <a:prstGeom prst="rect">
            <a:avLst/>
          </a:prstGeom>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extLst>
      <p:ext uri="{BB962C8B-B14F-4D97-AF65-F5344CB8AC3E}">
        <p14:creationId xmlns:p14="http://schemas.microsoft.com/office/powerpoint/2010/main" val="426474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020763"/>
            <a:ext cx="8763000" cy="4647426"/>
          </a:xfrm>
          <a:prstGeom prst="rect">
            <a:avLst/>
          </a:prstGeom>
          <a:noFill/>
        </p:spPr>
        <p:txBody>
          <a:bodyPr wrap="square">
            <a:spAutoFit/>
          </a:bodyPr>
          <a:lstStyle/>
          <a:p>
            <a:pPr>
              <a:defRPr/>
            </a:pPr>
            <a:r>
              <a:rPr lang="en-US" sz="2400" b="1" dirty="0">
                <a:latin typeface="Georgia" pitchFamily="18" charset="0"/>
              </a:rPr>
              <a:t>Why development and humanitarian communities’ current fascination with “resilience”?</a:t>
            </a:r>
            <a:endParaRPr lang="en-US" sz="2400" u="sng" dirty="0">
              <a:latin typeface="Georgia" pitchFamily="18" charset="0"/>
            </a:endParaRPr>
          </a:p>
          <a:p>
            <a:pPr>
              <a:defRPr/>
            </a:pPr>
            <a:r>
              <a:rPr lang="en-US" sz="2400" dirty="0">
                <a:latin typeface="Georgia" pitchFamily="18" charset="0"/>
              </a:rPr>
              <a:t> </a:t>
            </a:r>
          </a:p>
          <a:p>
            <a:pPr marL="514350" indent="-514350">
              <a:buFontTx/>
              <a:buAutoNum type="arabicParenR"/>
              <a:defRPr/>
            </a:pPr>
            <a:r>
              <a:rPr lang="en-US" sz="2400" dirty="0">
                <a:latin typeface="Georgia" pitchFamily="18" charset="0"/>
              </a:rPr>
              <a:t>Risk perceived increasing in both frequency and intensity</a:t>
            </a:r>
            <a:endParaRPr lang="en-US" sz="2400" u="sng" dirty="0">
              <a:latin typeface="Georgia" pitchFamily="18" charset="0"/>
            </a:endParaRPr>
          </a:p>
          <a:p>
            <a:pPr marL="514350" indent="-514350">
              <a:buFontTx/>
              <a:buAutoNum type="arabicParenR"/>
              <a:defRPr/>
            </a:pPr>
            <a:r>
              <a:rPr lang="en-US" sz="2400" dirty="0">
                <a:latin typeface="Georgia" pitchFamily="18" charset="0"/>
              </a:rPr>
              <a:t>Recurring crises lay bare the longstanding difficulty of reconciling humanitarian response to disasters with longer-term development efforts.  </a:t>
            </a:r>
          </a:p>
          <a:p>
            <a:pPr marL="514350" indent="-514350">
              <a:buFontTx/>
              <a:buAutoNum type="arabicParenR"/>
              <a:defRPr/>
            </a:pPr>
            <a:r>
              <a:rPr lang="en-US" sz="2400" dirty="0">
                <a:latin typeface="Georgia" pitchFamily="18" charset="0"/>
              </a:rPr>
              <a:t>Increasingly recognize interdependence of biophysical and socioeconomic systems</a:t>
            </a:r>
            <a:r>
              <a:rPr lang="en-US" sz="2400" dirty="0" smtClean="0">
                <a:latin typeface="Georgia" pitchFamily="18" charset="0"/>
              </a:rPr>
              <a:t>. </a:t>
            </a:r>
            <a:r>
              <a:rPr lang="en-US" sz="2400" dirty="0">
                <a:latin typeface="Georgia" pitchFamily="18" charset="0"/>
              </a:rPr>
              <a:t>Tap ecological work on </a:t>
            </a:r>
            <a:r>
              <a:rPr lang="en-US" sz="2400" dirty="0" smtClean="0">
                <a:latin typeface="Georgia" pitchFamily="18" charset="0"/>
              </a:rPr>
              <a:t>resilience.</a:t>
            </a:r>
            <a:endParaRPr lang="en-US" sz="2400" dirty="0">
              <a:latin typeface="Georgia" pitchFamily="18" charset="0"/>
            </a:endParaRPr>
          </a:p>
          <a:p>
            <a:pPr marL="514350" indent="-514350">
              <a:buFontTx/>
              <a:buAutoNum type="arabicParenR"/>
              <a:defRPr/>
            </a:pPr>
            <a:endParaRPr lang="en-US" sz="2400" u="sng" dirty="0">
              <a:latin typeface="Georgia" pitchFamily="18" charset="0"/>
            </a:endParaRPr>
          </a:p>
          <a:p>
            <a:pPr>
              <a:defRPr/>
            </a:pPr>
            <a:r>
              <a:rPr lang="en-US" sz="2800" b="1" i="1" dirty="0">
                <a:latin typeface="Georgia" pitchFamily="18" charset="0"/>
              </a:rPr>
              <a:t>But </a:t>
            </a:r>
            <a:r>
              <a:rPr lang="en-US" sz="2800" b="1" i="1" dirty="0" smtClean="0">
                <a:latin typeface="Georgia" pitchFamily="18" charset="0"/>
              </a:rPr>
              <a:t>concept remains unclear … </a:t>
            </a:r>
          </a:p>
          <a:p>
            <a:pPr>
              <a:defRPr/>
            </a:pPr>
            <a:r>
              <a:rPr lang="en-US" sz="2800" b="1" i="1" dirty="0" smtClean="0">
                <a:latin typeface="Georgia" pitchFamily="18" charset="0"/>
              </a:rPr>
              <a:t>        and </a:t>
            </a:r>
            <a:r>
              <a:rPr lang="en-US" sz="2800" b="1" i="1" dirty="0" smtClean="0">
                <a:latin typeface="Georgia" pitchFamily="18" charset="0"/>
              </a:rPr>
              <a:t>thus so too measurement. </a:t>
            </a:r>
            <a:endParaRPr lang="en-US" sz="2800" b="1" i="1" dirty="0">
              <a:latin typeface="Georgia" pitchFamily="18" charset="0"/>
            </a:endParaRPr>
          </a:p>
        </p:txBody>
      </p:sp>
      <p:sp>
        <p:nvSpPr>
          <p:cNvPr id="7" name="Title 5"/>
          <p:cNvSpPr txBox="1">
            <a:spLocks/>
          </p:cNvSpPr>
          <p:nvPr/>
        </p:nvSpPr>
        <p:spPr bwMode="auto">
          <a:xfrm>
            <a:off x="4038600" y="-139780"/>
            <a:ext cx="4996666" cy="677752"/>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1270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1143000"/>
            <a:ext cx="8915399" cy="7263527"/>
          </a:xfrm>
          <a:prstGeom prst="rect">
            <a:avLst/>
          </a:prstGeom>
          <a:noFill/>
        </p:spPr>
        <p:txBody>
          <a:bodyPr wrap="square" rtlCol="0">
            <a:spAutoFit/>
          </a:bodyPr>
          <a:lstStyle/>
          <a:p>
            <a:r>
              <a:rPr lang="en-US" sz="2400" b="1" dirty="0">
                <a:latin typeface="Georgia" panose="02040502050405020303" pitchFamily="18" charset="0"/>
              </a:rPr>
              <a:t>Close parallels to </a:t>
            </a:r>
            <a:r>
              <a:rPr lang="en-US" sz="2400" b="1" dirty="0" smtClean="0">
                <a:latin typeface="Georgia" panose="02040502050405020303" pitchFamily="18" charset="0"/>
              </a:rPr>
              <a:t>multiple other </a:t>
            </a:r>
            <a:r>
              <a:rPr lang="en-US" sz="2400" b="1" dirty="0">
                <a:latin typeface="Georgia" panose="02040502050405020303" pitchFamily="18" charset="0"/>
              </a:rPr>
              <a:t>literatures </a:t>
            </a:r>
            <a:r>
              <a:rPr lang="en-US" sz="2400" b="1" dirty="0" smtClean="0">
                <a:latin typeface="Georgia" panose="02040502050405020303" pitchFamily="18" charset="0"/>
              </a:rPr>
              <a:t>:</a:t>
            </a:r>
            <a:endParaRPr lang="en-US" sz="2400" b="1" dirty="0">
              <a:latin typeface="Georgia" panose="02040502050405020303" pitchFamily="18" charset="0"/>
            </a:endParaRPr>
          </a:p>
          <a:p>
            <a:pPr marL="742950" lvl="1" indent="-285750">
              <a:buFont typeface="Arial" panose="020B0604020202020204" pitchFamily="34" charset="0"/>
              <a:buChar char="•"/>
            </a:pPr>
            <a:r>
              <a:rPr lang="en-US" sz="2400" dirty="0">
                <a:latin typeface="Georgia" panose="02040502050405020303" pitchFamily="18" charset="0"/>
              </a:rPr>
              <a:t>System-focused</a:t>
            </a:r>
          </a:p>
          <a:p>
            <a:pPr marL="742950" lvl="1" indent="-285750">
              <a:buFont typeface="Arial" panose="020B0604020202020204" pitchFamily="34" charset="0"/>
              <a:buChar char="•"/>
            </a:pPr>
            <a:r>
              <a:rPr lang="en-US" sz="2400" dirty="0">
                <a:latin typeface="Georgia" panose="02040502050405020303" pitchFamily="18" charset="0"/>
              </a:rPr>
              <a:t>About the capacity to absorb, and adapt to, </a:t>
            </a:r>
            <a:r>
              <a:rPr lang="en-US" sz="2400" dirty="0" smtClean="0">
                <a:latin typeface="Georgia" panose="02040502050405020303" pitchFamily="18" charset="0"/>
              </a:rPr>
              <a:t>disturbances/ shocks w/o </a:t>
            </a:r>
            <a:r>
              <a:rPr lang="en-US" sz="2400" dirty="0">
                <a:latin typeface="Georgia" panose="02040502050405020303" pitchFamily="18" charset="0"/>
              </a:rPr>
              <a:t>changing </a:t>
            </a:r>
            <a:r>
              <a:rPr lang="en-US" sz="2400" dirty="0" smtClean="0">
                <a:latin typeface="Georgia" panose="02040502050405020303" pitchFamily="18" charset="0"/>
              </a:rPr>
              <a:t>state</a:t>
            </a:r>
          </a:p>
          <a:p>
            <a:pPr lvl="1"/>
            <a:endParaRPr lang="en-US" sz="2400" dirty="0">
              <a:latin typeface="Georgia" panose="02040502050405020303" pitchFamily="18" charset="0"/>
            </a:endParaRPr>
          </a:p>
          <a:p>
            <a:r>
              <a:rPr lang="en-US" sz="2400" b="1" dirty="0" smtClean="0">
                <a:latin typeface="Georgia" panose="02040502050405020303" pitchFamily="18" charset="0"/>
              </a:rPr>
              <a:t>But must adapt concept </a:t>
            </a:r>
            <a:r>
              <a:rPr lang="en-US" sz="2400" b="1" dirty="0">
                <a:latin typeface="Georgia" panose="02040502050405020303" pitchFamily="18" charset="0"/>
              </a:rPr>
              <a:t>to </a:t>
            </a:r>
            <a:r>
              <a:rPr lang="en-US" sz="2400" b="1" dirty="0" smtClean="0">
                <a:latin typeface="Georgia" panose="02040502050405020303" pitchFamily="18" charset="0"/>
              </a:rPr>
              <a:t>be </a:t>
            </a:r>
            <a:r>
              <a:rPr lang="en-US" sz="2400" b="1" dirty="0">
                <a:latin typeface="Georgia" panose="02040502050405020303" pitchFamily="18" charset="0"/>
              </a:rPr>
              <a:t>useful for </a:t>
            </a:r>
            <a:r>
              <a:rPr lang="en-US" sz="2400" b="1" dirty="0" smtClean="0">
                <a:latin typeface="Georgia" panose="02040502050405020303" pitchFamily="18" charset="0"/>
              </a:rPr>
              <a:t>development:</a:t>
            </a:r>
            <a:endParaRPr lang="en-US" sz="2400" b="1" dirty="0">
              <a:latin typeface="Georgia" panose="02040502050405020303" pitchFamily="18" charset="0"/>
            </a:endParaRPr>
          </a:p>
          <a:p>
            <a:pPr marL="742950" lvl="1" indent="-285750">
              <a:buFont typeface="Arial" panose="020B0604020202020204" pitchFamily="34" charset="0"/>
              <a:buChar char="•"/>
            </a:pPr>
            <a:r>
              <a:rPr lang="en-US" sz="2400" dirty="0">
                <a:latin typeface="Georgia" panose="02040502050405020303" pitchFamily="18" charset="0"/>
              </a:rPr>
              <a:t>We care about individual </a:t>
            </a:r>
            <a:r>
              <a:rPr lang="en-US" sz="2400" dirty="0" smtClean="0">
                <a:latin typeface="Georgia" panose="02040502050405020303" pitchFamily="18" charset="0"/>
              </a:rPr>
              <a:t>well-being — the system </a:t>
            </a:r>
            <a:r>
              <a:rPr lang="en-US" sz="2400" dirty="0">
                <a:latin typeface="Georgia" panose="02040502050405020303" pitchFamily="18" charset="0"/>
              </a:rPr>
              <a:t>has instrumental rather than intrinsic importance</a:t>
            </a:r>
          </a:p>
          <a:p>
            <a:pPr marL="742950" lvl="1" indent="-285750">
              <a:buFont typeface="Arial" panose="020B0604020202020204" pitchFamily="34" charset="0"/>
              <a:buChar char="•"/>
            </a:pPr>
            <a:r>
              <a:rPr lang="en-US" sz="2400" dirty="0" smtClean="0">
                <a:latin typeface="Georgia" panose="02040502050405020303" pitchFamily="18" charset="0"/>
              </a:rPr>
              <a:t>Must </a:t>
            </a:r>
            <a:r>
              <a:rPr lang="en-US" sz="2400" dirty="0">
                <a:latin typeface="Georgia" panose="02040502050405020303" pitchFamily="18" charset="0"/>
              </a:rPr>
              <a:t>be pro-poor, and hence explicitly </a:t>
            </a:r>
            <a:r>
              <a:rPr lang="en-US" sz="2400" i="1" dirty="0">
                <a:latin typeface="Georgia" panose="02040502050405020303" pitchFamily="18" charset="0"/>
              </a:rPr>
              <a:t>normative</a:t>
            </a:r>
          </a:p>
          <a:p>
            <a:pPr marL="742950" lvl="1" indent="-285750">
              <a:buFont typeface="Arial" panose="020B0604020202020204" pitchFamily="34" charset="0"/>
              <a:buChar char="•"/>
            </a:pPr>
            <a:r>
              <a:rPr lang="en-US" sz="2400" dirty="0">
                <a:latin typeface="Georgia" panose="02040502050405020303" pitchFamily="18" charset="0"/>
              </a:rPr>
              <a:t>Stability not always good; may instead seek productive disruption</a:t>
            </a:r>
          </a:p>
          <a:p>
            <a:endParaRPr lang="en-US" sz="2400" dirty="0" smtClean="0">
              <a:latin typeface="Georgia" pitchFamily="18" charset="0"/>
            </a:endParaRPr>
          </a:p>
          <a:p>
            <a:r>
              <a:rPr lang="en-US" sz="2400" dirty="0" smtClean="0">
                <a:latin typeface="Georgia" pitchFamily="18" charset="0"/>
              </a:rPr>
              <a:t>Need to adapt ecological resilience lit using existing tools of development studies/economics concerning the stochastic </a:t>
            </a:r>
          </a:p>
          <a:p>
            <a:r>
              <a:rPr lang="en-US" sz="2400" dirty="0" smtClean="0">
                <a:latin typeface="Georgia" pitchFamily="18" charset="0"/>
              </a:rPr>
              <a:t>dynamics of individual and collective human well-being.</a:t>
            </a:r>
            <a:endParaRPr lang="en-US" sz="2400" dirty="0">
              <a:latin typeface="Georgia" pitchFamily="18" charset="0"/>
            </a:endParaRPr>
          </a:p>
          <a:p>
            <a:endParaRPr lang="en-US" sz="2400" b="1" dirty="0">
              <a:latin typeface="Georgia" pitchFamily="18" charset="0"/>
            </a:endParaRPr>
          </a:p>
          <a:p>
            <a:pPr marL="342900" indent="-342900">
              <a:buFont typeface="Arial" pitchFamily="34" charset="0"/>
              <a:buChar char="•"/>
            </a:pPr>
            <a:endParaRPr lang="en-US" sz="1000" b="1" dirty="0" smtClean="0">
              <a:latin typeface="Georgia" pitchFamily="18" charset="0"/>
            </a:endParaRPr>
          </a:p>
          <a:p>
            <a:endParaRPr lang="en-US" sz="2400" b="1" dirty="0" smtClean="0">
              <a:latin typeface="Georgia" pitchFamily="18" charset="0"/>
            </a:endParaRPr>
          </a:p>
          <a:p>
            <a:pPr marL="342900" indent="-342900">
              <a:lnSpc>
                <a:spcPct val="200000"/>
              </a:lnSpc>
              <a:buFont typeface="Arial" pitchFamily="34" charset="0"/>
              <a:buChar char="•"/>
            </a:pP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038600" y="-139780"/>
            <a:ext cx="4996666" cy="677752"/>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2101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20763"/>
            <a:ext cx="8763000" cy="6432530"/>
          </a:xfrm>
          <a:prstGeom prst="rect">
            <a:avLst/>
          </a:prstGeom>
          <a:noFill/>
        </p:spPr>
        <p:txBody>
          <a:bodyPr wrap="square">
            <a:spAutoFit/>
          </a:bodyPr>
          <a:lstStyle/>
          <a:p>
            <a:pPr>
              <a:defRPr/>
            </a:pPr>
            <a:r>
              <a:rPr lang="en-US" sz="2400" b="1" dirty="0" smtClean="0">
                <a:latin typeface="Georgia" pitchFamily="18" charset="0"/>
              </a:rPr>
              <a:t>At the same time, much ambivalence (even cynicism) about the ‘rise of resilience’</a:t>
            </a:r>
            <a:endParaRPr lang="en-US" sz="2400" u="sng" dirty="0">
              <a:latin typeface="Georgia" pitchFamily="18" charset="0"/>
            </a:endParaRPr>
          </a:p>
          <a:p>
            <a:pPr>
              <a:defRPr/>
            </a:pPr>
            <a:r>
              <a:rPr lang="en-US" sz="2400" dirty="0">
                <a:latin typeface="Georgia" pitchFamily="18" charset="0"/>
              </a:rPr>
              <a:t> </a:t>
            </a:r>
          </a:p>
          <a:p>
            <a:pPr marL="514350" indent="-514350">
              <a:buFontTx/>
              <a:buAutoNum type="arabicParenR"/>
              <a:defRPr/>
            </a:pPr>
            <a:r>
              <a:rPr lang="en-US" sz="2400" dirty="0" smtClean="0">
                <a:latin typeface="Georgia" pitchFamily="18" charset="0"/>
              </a:rPr>
              <a:t>Seen as too imprecise and malleable a concept/term</a:t>
            </a:r>
          </a:p>
          <a:p>
            <a:pPr marL="514350" indent="-514350">
              <a:buFontTx/>
              <a:buAutoNum type="arabicParenR"/>
              <a:defRPr/>
            </a:pPr>
            <a:r>
              <a:rPr lang="en-US" sz="2400" dirty="0" smtClean="0">
                <a:latin typeface="Georgia" pitchFamily="18" charset="0"/>
              </a:rPr>
              <a:t>Not necessarily pro-poor as commonly formulated</a:t>
            </a:r>
          </a:p>
          <a:p>
            <a:pPr marL="514350" indent="-514350">
              <a:buFontTx/>
              <a:buAutoNum type="arabicParenR"/>
              <a:defRPr/>
            </a:pPr>
            <a:r>
              <a:rPr lang="en-US" sz="2400" dirty="0" smtClean="0">
                <a:latin typeface="Georgia" pitchFamily="18" charset="0"/>
              </a:rPr>
              <a:t>Often ignores issues of agency/power/rights</a:t>
            </a:r>
            <a:endParaRPr lang="en-US" sz="2400" dirty="0">
              <a:latin typeface="Georgia" pitchFamily="18" charset="0"/>
            </a:endParaRPr>
          </a:p>
          <a:p>
            <a:pPr>
              <a:defRPr/>
            </a:pPr>
            <a:endParaRPr lang="en-US" sz="2400" u="sng" dirty="0" smtClean="0">
              <a:latin typeface="Georgia" pitchFamily="18" charset="0"/>
            </a:endParaRPr>
          </a:p>
          <a:p>
            <a:pPr>
              <a:defRPr/>
            </a:pPr>
            <a:endParaRPr lang="en-US" sz="2400" u="sng" dirty="0" smtClean="0">
              <a:latin typeface="Georgia" pitchFamily="18" charset="0"/>
            </a:endParaRPr>
          </a:p>
          <a:p>
            <a:pPr>
              <a:defRPr/>
            </a:pPr>
            <a:r>
              <a:rPr lang="en-US" dirty="0" smtClean="0">
                <a:latin typeface="Georgia" pitchFamily="18" charset="0"/>
              </a:rPr>
              <a:t>To be useful, we need a theory-and-evidence-based </a:t>
            </a:r>
            <a:r>
              <a:rPr lang="en-US" dirty="0">
                <a:latin typeface="Georgia" pitchFamily="18" charset="0"/>
              </a:rPr>
              <a:t>understanding </a:t>
            </a:r>
            <a:r>
              <a:rPr lang="en-US" dirty="0" smtClean="0">
                <a:latin typeface="Georgia" pitchFamily="18" charset="0"/>
              </a:rPr>
              <a:t>of: </a:t>
            </a:r>
          </a:p>
          <a:p>
            <a:pPr marL="514350" indent="-514350">
              <a:buAutoNum type="romanLcParenBoth"/>
              <a:defRPr/>
            </a:pPr>
            <a:r>
              <a:rPr lang="en-US" dirty="0" smtClean="0">
                <a:latin typeface="Georgia" pitchFamily="18" charset="0"/>
              </a:rPr>
              <a:t>what </a:t>
            </a:r>
            <a:r>
              <a:rPr lang="en-US" dirty="0">
                <a:latin typeface="Georgia" pitchFamily="18" charset="0"/>
              </a:rPr>
              <a:t>resilience is with respect to human </a:t>
            </a:r>
            <a:r>
              <a:rPr lang="en-US" dirty="0" smtClean="0">
                <a:latin typeface="Georgia" pitchFamily="18" charset="0"/>
              </a:rPr>
              <a:t>well-being</a:t>
            </a:r>
          </a:p>
          <a:p>
            <a:pPr marL="514350" indent="-514350">
              <a:buAutoNum type="romanLcParenBoth"/>
              <a:defRPr/>
            </a:pPr>
            <a:r>
              <a:rPr lang="en-US" dirty="0" smtClean="0">
                <a:latin typeface="Georgia" pitchFamily="18" charset="0"/>
              </a:rPr>
              <a:t>how </a:t>
            </a:r>
            <a:r>
              <a:rPr lang="en-US" dirty="0">
                <a:latin typeface="Georgia" pitchFamily="18" charset="0"/>
              </a:rPr>
              <a:t>to measure/estimate </a:t>
            </a:r>
            <a:r>
              <a:rPr lang="en-US" dirty="0" smtClean="0">
                <a:latin typeface="Georgia" pitchFamily="18" charset="0"/>
              </a:rPr>
              <a:t>it</a:t>
            </a:r>
            <a:endParaRPr lang="en-US" dirty="0">
              <a:latin typeface="Georgia" pitchFamily="18" charset="0"/>
            </a:endParaRPr>
          </a:p>
          <a:p>
            <a:pPr marL="514350" indent="-514350">
              <a:buAutoNum type="romanLcParenBoth"/>
              <a:defRPr/>
            </a:pPr>
            <a:r>
              <a:rPr lang="en-US" dirty="0" smtClean="0">
                <a:latin typeface="Georgia" pitchFamily="18" charset="0"/>
              </a:rPr>
              <a:t>what to do </a:t>
            </a:r>
            <a:r>
              <a:rPr lang="en-US" dirty="0">
                <a:latin typeface="Georgia" pitchFamily="18" charset="0"/>
              </a:rPr>
              <a:t>to effectively promote </a:t>
            </a:r>
            <a:r>
              <a:rPr lang="en-US" dirty="0" smtClean="0">
                <a:latin typeface="Georgia" pitchFamily="18" charset="0"/>
              </a:rPr>
              <a:t>resilience </a:t>
            </a:r>
            <a:r>
              <a:rPr lang="en-US" dirty="0">
                <a:latin typeface="Georgia" pitchFamily="18" charset="0"/>
              </a:rPr>
              <a:t>so as to </a:t>
            </a:r>
            <a:r>
              <a:rPr lang="en-US" dirty="0" smtClean="0">
                <a:latin typeface="Georgia" pitchFamily="18" charset="0"/>
              </a:rPr>
              <a:t>shock-and-stress-proof sustainable advances in living standards among the poor and vulnerable.</a:t>
            </a:r>
            <a:r>
              <a:rPr lang="en-US" sz="2800" b="1" dirty="0" smtClean="0">
                <a:latin typeface="Georgia" pitchFamily="18" charset="0"/>
              </a:rPr>
              <a:t> </a:t>
            </a:r>
            <a:endParaRPr lang="en-US" sz="2800" b="1" dirty="0">
              <a:latin typeface="Georgia" pitchFamily="18" charset="0"/>
            </a:endParaRPr>
          </a:p>
          <a:p>
            <a:pPr>
              <a:defRPr/>
            </a:pPr>
            <a:endParaRPr lang="en-US" sz="2400" dirty="0">
              <a:latin typeface="Georgia" pitchFamily="18" charset="0"/>
            </a:endParaRPr>
          </a:p>
          <a:p>
            <a:pPr>
              <a:defRPr/>
            </a:pPr>
            <a:endParaRPr lang="en-US" sz="2400" dirty="0">
              <a:latin typeface="Georgia" pitchFamily="18" charset="0"/>
            </a:endParaRPr>
          </a:p>
        </p:txBody>
      </p:sp>
      <p:sp>
        <p:nvSpPr>
          <p:cNvPr id="7" name="Title 5"/>
          <p:cNvSpPr txBox="1">
            <a:spLocks/>
          </p:cNvSpPr>
          <p:nvPr/>
        </p:nvSpPr>
        <p:spPr bwMode="auto">
          <a:xfrm>
            <a:off x="4038600" y="-139780"/>
            <a:ext cx="4996666" cy="677752"/>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835419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061" y="1447800"/>
            <a:ext cx="8664539" cy="4093428"/>
          </a:xfrm>
          <a:prstGeom prst="rect">
            <a:avLst/>
          </a:prstGeom>
          <a:noFill/>
        </p:spPr>
        <p:txBody>
          <a:bodyPr wrap="square" rtlCol="0">
            <a:spAutoFit/>
          </a:bodyPr>
          <a:lstStyle/>
          <a:p>
            <a:pPr>
              <a:defRPr/>
            </a:pPr>
            <a:endParaRPr lang="en-US" dirty="0" smtClean="0">
              <a:latin typeface="Georgia" pitchFamily="18" charset="0"/>
            </a:endParaRPr>
          </a:p>
          <a:p>
            <a:pPr>
              <a:defRPr/>
            </a:pPr>
            <a:endParaRPr lang="en-US" dirty="0">
              <a:latin typeface="Georgia" pitchFamily="18" charset="0"/>
            </a:endParaRPr>
          </a:p>
          <a:p>
            <a:pPr>
              <a:defRPr/>
            </a:pPr>
            <a:endParaRPr lang="en-US" dirty="0" smtClean="0">
              <a:latin typeface="Georgia" pitchFamily="18" charset="0"/>
            </a:endParaRPr>
          </a:p>
          <a:p>
            <a:pPr>
              <a:defRPr/>
            </a:pPr>
            <a:endParaRPr lang="en-US" dirty="0">
              <a:latin typeface="Georgia" pitchFamily="18" charset="0"/>
            </a:endParaRPr>
          </a:p>
          <a:p>
            <a:pPr>
              <a:defRPr/>
            </a:pPr>
            <a:endParaRPr lang="en-US" dirty="0" smtClean="0">
              <a:latin typeface="Georgia" pitchFamily="18" charset="0"/>
            </a:endParaRPr>
          </a:p>
          <a:p>
            <a:r>
              <a:rPr lang="en-US" sz="2000" i="1" dirty="0" smtClean="0">
                <a:latin typeface="Georgia" panose="02040502050405020303" pitchFamily="18" charset="0"/>
              </a:rPr>
              <a:t>“Development </a:t>
            </a:r>
            <a:r>
              <a:rPr lang="en-US" sz="2000" i="1" dirty="0">
                <a:latin typeface="Georgia" panose="02040502050405020303" pitchFamily="18" charset="0"/>
              </a:rPr>
              <a:t>resilience is the capacity over time of a person, household or other aggregate unit to avoid poverty in the face of various stressors and in the wake of myriad shocks. If and only if that capacity is and remains high, then the unit is resilient</a:t>
            </a:r>
            <a:r>
              <a:rPr lang="en-US" sz="2000" i="1" dirty="0" smtClean="0">
                <a:latin typeface="Georgia" panose="02040502050405020303" pitchFamily="18" charset="0"/>
              </a:rPr>
              <a:t>.”</a:t>
            </a:r>
            <a:endParaRPr lang="en-US" sz="2000" i="1" dirty="0">
              <a:latin typeface="Georgia" panose="02040502050405020303" pitchFamily="18" charset="0"/>
            </a:endParaRPr>
          </a:p>
          <a:p>
            <a:endParaRPr lang="en-US" sz="2000" dirty="0" smtClean="0">
              <a:latin typeface="Georgia" pitchFamily="18" charset="0"/>
            </a:endParaRPr>
          </a:p>
          <a:p>
            <a:r>
              <a:rPr lang="en-US" sz="2000" dirty="0" smtClean="0">
                <a:latin typeface="Georgia" pitchFamily="18" charset="0"/>
              </a:rPr>
              <a:t>Refined/agreed </a:t>
            </a:r>
            <a:r>
              <a:rPr lang="en-US" sz="2000" dirty="0">
                <a:latin typeface="Georgia" pitchFamily="18" charset="0"/>
              </a:rPr>
              <a:t>by FSIN </a:t>
            </a:r>
            <a:r>
              <a:rPr lang="en-US" sz="2000" dirty="0" smtClean="0">
                <a:latin typeface="Georgia" pitchFamily="18" charset="0"/>
              </a:rPr>
              <a:t>(2014) as “capacity </a:t>
            </a:r>
            <a:r>
              <a:rPr lang="en-US" sz="2000" dirty="0">
                <a:latin typeface="Georgia" pitchFamily="18" charset="0"/>
              </a:rPr>
              <a:t>that ensures adverse stressors and shocks do not have long-lasting adverse development consequences</a:t>
            </a:r>
            <a:r>
              <a:rPr lang="en-US" sz="2000" dirty="0" smtClean="0">
                <a:latin typeface="Georgia" pitchFamily="18" charset="0"/>
              </a:rPr>
              <a:t>”</a:t>
            </a:r>
            <a:endParaRPr lang="en-US" sz="20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067"/>
          <a:stretch/>
        </p:blipFill>
        <p:spPr bwMode="auto">
          <a:xfrm>
            <a:off x="1364189" y="1143000"/>
            <a:ext cx="6415621" cy="190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77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61" y="914400"/>
            <a:ext cx="8664539" cy="4770537"/>
          </a:xfrm>
          <a:prstGeom prst="rect">
            <a:avLst/>
          </a:prstGeom>
          <a:noFill/>
        </p:spPr>
        <p:txBody>
          <a:bodyPr wrap="square" rtlCol="0">
            <a:spAutoFit/>
          </a:bodyPr>
          <a:lstStyle/>
          <a:p>
            <a:pPr>
              <a:defRPr/>
            </a:pPr>
            <a:endParaRPr lang="en-US" dirty="0" smtClean="0">
              <a:latin typeface="Georgia" pitchFamily="18" charset="0"/>
            </a:endParaRPr>
          </a:p>
          <a:p>
            <a:r>
              <a:rPr lang="en-US" sz="2000" dirty="0" smtClean="0">
                <a:latin typeface="Georgia" pitchFamily="18" charset="0"/>
              </a:rPr>
              <a:t>Focus </a:t>
            </a:r>
            <a:r>
              <a:rPr lang="en-US" sz="2000" dirty="0">
                <a:latin typeface="Georgia" pitchFamily="18" charset="0"/>
              </a:rPr>
              <a:t>on </a:t>
            </a:r>
            <a:r>
              <a:rPr lang="en-US" sz="2000" b="1" i="1" dirty="0">
                <a:latin typeface="Georgia" pitchFamily="18" charset="0"/>
              </a:rPr>
              <a:t>minimizing individual human experience of </a:t>
            </a:r>
            <a:r>
              <a:rPr lang="en-US" sz="2000" b="1" i="1" dirty="0" smtClean="0">
                <a:latin typeface="Georgia" pitchFamily="18" charset="0"/>
              </a:rPr>
              <a:t>ill-being</a:t>
            </a:r>
            <a:r>
              <a:rPr lang="en-US" sz="2000" dirty="0" smtClean="0">
                <a:latin typeface="Georgia" pitchFamily="18" charset="0"/>
              </a:rPr>
              <a:t> over time in a stochastic world.  </a:t>
            </a:r>
            <a:endParaRPr lang="en-US" sz="2000" dirty="0">
              <a:latin typeface="Georgia" pitchFamily="18" charset="0"/>
            </a:endParaRPr>
          </a:p>
          <a:p>
            <a:endParaRPr lang="en-US" sz="2000" dirty="0" smtClean="0">
              <a:latin typeface="Georgia" pitchFamily="18" charset="0"/>
            </a:endParaRPr>
          </a:p>
          <a:p>
            <a:r>
              <a:rPr lang="en-US" sz="2000" dirty="0" smtClean="0">
                <a:latin typeface="Georgia" pitchFamily="18" charset="0"/>
              </a:rPr>
              <a:t>Implies</a:t>
            </a:r>
            <a:r>
              <a:rPr lang="en-US" sz="2000" dirty="0" smtClean="0">
                <a:latin typeface="Georgia" pitchFamily="18" charset="0"/>
              </a:rPr>
              <a:t>:</a:t>
            </a:r>
          </a:p>
          <a:p>
            <a:endParaRPr lang="en-US" sz="2000" dirty="0">
              <a:latin typeface="Georgia" pitchFamily="18" charset="0"/>
            </a:endParaRPr>
          </a:p>
          <a:p>
            <a:pPr marL="342900" indent="-342900">
              <a:buFont typeface="Arial" panose="020B0604020202020204" pitchFamily="34" charset="0"/>
              <a:buChar char="•"/>
            </a:pPr>
            <a:r>
              <a:rPr lang="en-US" sz="2000" dirty="0">
                <a:latin typeface="Georgia" pitchFamily="18" charset="0"/>
              </a:rPr>
              <a:t>focus on individuals’ (and groups’) </a:t>
            </a:r>
            <a:r>
              <a:rPr lang="en-US" sz="2000" i="1" dirty="0">
                <a:latin typeface="Georgia" pitchFamily="18" charset="0"/>
              </a:rPr>
              <a:t>well-being within</a:t>
            </a:r>
            <a:r>
              <a:rPr lang="en-US" sz="2000" dirty="0">
                <a:latin typeface="Georgia" pitchFamily="18" charset="0"/>
              </a:rPr>
              <a:t> a system, not the </a:t>
            </a:r>
            <a:r>
              <a:rPr lang="en-US" sz="2000" i="1" dirty="0">
                <a:latin typeface="Georgia" pitchFamily="18" charset="0"/>
              </a:rPr>
              <a:t>state of </a:t>
            </a:r>
            <a:r>
              <a:rPr lang="en-US" sz="2000" dirty="0">
                <a:latin typeface="Georgia" pitchFamily="18" charset="0"/>
              </a:rPr>
              <a:t>a system itself.  </a:t>
            </a:r>
            <a:endParaRPr lang="en-US" sz="2000" dirty="0" smtClean="0">
              <a:latin typeface="Georgia" pitchFamily="18" charset="0"/>
            </a:endParaRPr>
          </a:p>
          <a:p>
            <a:pPr marL="342900" indent="-342900">
              <a:buFont typeface="Arial" panose="020B0604020202020204" pitchFamily="34" charset="0"/>
              <a:buChar char="•"/>
            </a:pPr>
            <a:endParaRPr lang="en-US" sz="2000" dirty="0">
              <a:latin typeface="Georgia" pitchFamily="18" charset="0"/>
            </a:endParaRPr>
          </a:p>
          <a:p>
            <a:pPr marL="342900" indent="-342900">
              <a:buFont typeface="Arial" panose="020B0604020202020204" pitchFamily="34" charset="0"/>
              <a:buChar char="•"/>
            </a:pPr>
            <a:r>
              <a:rPr lang="en-US" sz="2000" dirty="0">
                <a:latin typeface="Georgia" pitchFamily="18" charset="0"/>
              </a:rPr>
              <a:t>consider the </a:t>
            </a:r>
            <a:r>
              <a:rPr lang="en-US" sz="2000" i="1" dirty="0">
                <a:latin typeface="Georgia" pitchFamily="18" charset="0"/>
              </a:rPr>
              <a:t>stochastic dynamics of well-being</a:t>
            </a:r>
          </a:p>
          <a:p>
            <a:pPr marL="342900" indent="-342900">
              <a:buFont typeface="Arial" panose="020B0604020202020204" pitchFamily="34" charset="0"/>
              <a:buChar char="•"/>
            </a:pPr>
            <a:endParaRPr lang="en-US" sz="2000" dirty="0" smtClean="0">
              <a:latin typeface="Georgia" pitchFamily="18" charset="0"/>
            </a:endParaRPr>
          </a:p>
          <a:p>
            <a:pPr marL="342900" indent="-342900">
              <a:buFont typeface="Arial" panose="020B0604020202020204" pitchFamily="34" charset="0"/>
              <a:buChar char="•"/>
            </a:pPr>
            <a:r>
              <a:rPr lang="en-US" sz="2000" dirty="0" smtClean="0">
                <a:latin typeface="Georgia" pitchFamily="18" charset="0"/>
              </a:rPr>
              <a:t>Focus less </a:t>
            </a:r>
            <a:r>
              <a:rPr lang="en-US" sz="2000" dirty="0">
                <a:latin typeface="Georgia" pitchFamily="18" charset="0"/>
              </a:rPr>
              <a:t>on </a:t>
            </a:r>
            <a:r>
              <a:rPr lang="en-US" sz="2000" i="1" dirty="0">
                <a:latin typeface="Georgia" pitchFamily="18" charset="0"/>
              </a:rPr>
              <a:t>specific</a:t>
            </a:r>
            <a:r>
              <a:rPr lang="en-US" sz="2000" dirty="0">
                <a:latin typeface="Georgia" pitchFamily="18" charset="0"/>
              </a:rPr>
              <a:t> sources of risk b/c problem is uninsured exposure to </a:t>
            </a:r>
            <a:r>
              <a:rPr lang="en-US" sz="2000" i="1" dirty="0">
                <a:latin typeface="Georgia" pitchFamily="18" charset="0"/>
              </a:rPr>
              <a:t>many</a:t>
            </a:r>
            <a:r>
              <a:rPr lang="en-US" sz="2000" dirty="0">
                <a:latin typeface="Georgia" pitchFamily="18" charset="0"/>
              </a:rPr>
              <a:t> stressors (</a:t>
            </a:r>
            <a:r>
              <a:rPr lang="en-US" sz="2000" i="1" dirty="0">
                <a:latin typeface="Georgia" pitchFamily="18" charset="0"/>
              </a:rPr>
              <a:t>ex ante </a:t>
            </a:r>
            <a:r>
              <a:rPr lang="en-US" sz="2000" dirty="0">
                <a:latin typeface="Georgia" pitchFamily="18" charset="0"/>
              </a:rPr>
              <a:t>risk) and shocks (</a:t>
            </a:r>
            <a:r>
              <a:rPr lang="en-US" sz="2000" i="1" dirty="0">
                <a:latin typeface="Georgia" pitchFamily="18" charset="0"/>
              </a:rPr>
              <a:t>ex post</a:t>
            </a:r>
            <a:r>
              <a:rPr lang="en-US" sz="2000" dirty="0">
                <a:latin typeface="Georgia" pitchFamily="18" charset="0"/>
              </a:rPr>
              <a:t>, </a:t>
            </a:r>
            <a:r>
              <a:rPr lang="en-US" sz="2000" dirty="0" smtClean="0">
                <a:latin typeface="Georgia" pitchFamily="18" charset="0"/>
              </a:rPr>
              <a:t>adverse outcomes). Resilience </a:t>
            </a:r>
            <a:r>
              <a:rPr lang="en-US" sz="2000" dirty="0">
                <a:latin typeface="Georgia" pitchFamily="18" charset="0"/>
              </a:rPr>
              <a:t>implies </a:t>
            </a:r>
            <a:r>
              <a:rPr lang="en-US" sz="2000" i="1" dirty="0">
                <a:latin typeface="Georgia" pitchFamily="18" charset="0"/>
              </a:rPr>
              <a:t>adaptability while staying/becoming non-poor.</a:t>
            </a:r>
          </a:p>
          <a:p>
            <a:pPr>
              <a:defRPr/>
            </a:pPr>
            <a:endParaRPr lang="en-US" sz="2000" dirty="0" err="1"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2668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513" y="948033"/>
            <a:ext cx="8915399" cy="6001643"/>
          </a:xfrm>
          <a:prstGeom prst="rect">
            <a:avLst/>
          </a:prstGeom>
          <a:noFill/>
        </p:spPr>
        <p:txBody>
          <a:bodyPr wrap="square" rtlCol="0">
            <a:spAutoFit/>
          </a:bodyPr>
          <a:lstStyle/>
          <a:p>
            <a:r>
              <a:rPr lang="en-US" sz="2400" b="1" dirty="0" smtClean="0">
                <a:latin typeface="Georgia" pitchFamily="18" charset="0"/>
              </a:rPr>
              <a:t>Stochastic Well-Being Dynamics</a:t>
            </a:r>
          </a:p>
          <a:p>
            <a:endParaRPr lang="en-US" sz="2400" dirty="0" smtClean="0">
              <a:latin typeface="Georgia" pitchFamily="18" charset="0"/>
            </a:endParaRPr>
          </a:p>
          <a:p>
            <a:r>
              <a:rPr lang="en-US" sz="2400" dirty="0" smtClean="0">
                <a:latin typeface="Georgia" pitchFamily="18" charset="0"/>
              </a:rPr>
              <a:t>Consider the moment </a:t>
            </a:r>
            <a:r>
              <a:rPr lang="en-US" sz="2400" dirty="0">
                <a:latin typeface="Georgia" pitchFamily="18" charset="0"/>
              </a:rPr>
              <a:t>function for conditional </a:t>
            </a:r>
            <a:r>
              <a:rPr lang="en-US" sz="2400" dirty="0" smtClean="0">
                <a:latin typeface="Georgia" pitchFamily="18" charset="0"/>
              </a:rPr>
              <a:t>well-being: </a:t>
            </a:r>
          </a:p>
          <a:p>
            <a:pPr algn="ct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i="1" dirty="0" err="1" smtClean="0">
                <a:latin typeface="Georgia" pitchFamily="18" charset="0"/>
              </a:rPr>
              <a:t>W</a:t>
            </a:r>
            <a:r>
              <a:rPr lang="en-US" sz="2400" i="1" baseline="-25000" dirty="0" err="1" smtClean="0">
                <a:latin typeface="Georgia" pitchFamily="18" charset="0"/>
              </a:rPr>
              <a:t>t+s</a:t>
            </a:r>
            <a:r>
              <a:rPr lang="en-US" sz="2400" i="1" dirty="0" smtClean="0">
                <a:latin typeface="Georgia" pitchFamily="18" charset="0"/>
              </a:rPr>
              <a:t> </a:t>
            </a:r>
            <a:r>
              <a:rPr lang="en-US" sz="2400" i="1" dirty="0">
                <a:latin typeface="Georgia" pitchFamily="18" charset="0"/>
              </a:rPr>
              <a:t>| </a:t>
            </a:r>
            <a:r>
              <a:rPr lang="en-US" sz="2400" i="1" dirty="0" err="1">
                <a:latin typeface="Georgia" pitchFamily="18" charset="0"/>
              </a:rPr>
              <a:t>W</a:t>
            </a:r>
            <a:r>
              <a:rPr lang="en-US" sz="2400" i="1" baseline="-25000" dirty="0" err="1">
                <a:latin typeface="Georgia" pitchFamily="18" charset="0"/>
              </a:rPr>
              <a:t>t</a:t>
            </a:r>
            <a:r>
              <a:rPr lang="en-US" sz="2400" i="1" dirty="0">
                <a:latin typeface="Georgia" pitchFamily="18" charset="0"/>
              </a:rPr>
              <a:t>, </a:t>
            </a:r>
            <a:r>
              <a:rPr lang="en-US" sz="2400" i="1" dirty="0" err="1" smtClean="0">
                <a:latin typeface="Georgia" pitchFamily="18" charset="0"/>
              </a:rPr>
              <a:t>ε</a:t>
            </a:r>
            <a:r>
              <a:rPr lang="en-US" sz="2400" i="1" baseline="-25000" dirty="0" err="1" smtClean="0">
                <a:latin typeface="Georgia" pitchFamily="18" charset="0"/>
              </a:rPr>
              <a:t>t</a:t>
            </a:r>
            <a:r>
              <a:rPr lang="en-US" sz="2400" i="1" dirty="0" smtClean="0">
                <a:latin typeface="Georgia" pitchFamily="18" charset="0"/>
              </a:rPr>
              <a:t>)</a:t>
            </a:r>
          </a:p>
          <a:p>
            <a:endParaRPr lang="en-US" sz="2400" dirty="0" smtClean="0">
              <a:latin typeface="Georgia" pitchFamily="18" charset="0"/>
            </a:endParaRPr>
          </a:p>
          <a:p>
            <a:r>
              <a:rPr lang="en-US" sz="2400" dirty="0" smtClean="0">
                <a:latin typeface="Georgia" pitchFamily="18" charset="0"/>
              </a:rPr>
              <a:t>where </a:t>
            </a:r>
            <a:r>
              <a:rPr lang="en-US" sz="2400" i="1" dirty="0" err="1">
                <a:latin typeface="Georgia" pitchFamily="18" charset="0"/>
              </a:rPr>
              <a:t>m</a:t>
            </a:r>
            <a:r>
              <a:rPr lang="en-US" sz="2400" i="1" baseline="30000" dirty="0" err="1">
                <a:latin typeface="Georgia" pitchFamily="18" charset="0"/>
              </a:rPr>
              <a:t>k</a:t>
            </a:r>
            <a:r>
              <a:rPr lang="en-US" sz="2400" dirty="0">
                <a:latin typeface="Georgia" pitchFamily="18" charset="0"/>
              </a:rPr>
              <a:t> represents the </a:t>
            </a:r>
            <a:r>
              <a:rPr lang="en-US" sz="2400" i="1" dirty="0">
                <a:latin typeface="Georgia" pitchFamily="18" charset="0"/>
              </a:rPr>
              <a:t>k</a:t>
            </a:r>
            <a:r>
              <a:rPr lang="en-US" sz="2400" baseline="30000" dirty="0">
                <a:latin typeface="Georgia" pitchFamily="18" charset="0"/>
              </a:rPr>
              <a:t>th</a:t>
            </a:r>
            <a:r>
              <a:rPr lang="en-US" sz="2400" dirty="0">
                <a:latin typeface="Georgia" pitchFamily="18" charset="0"/>
              </a:rPr>
              <a:t> </a:t>
            </a:r>
            <a:r>
              <a:rPr lang="en-US" sz="2400" dirty="0" smtClean="0">
                <a:latin typeface="Georgia" pitchFamily="18" charset="0"/>
              </a:rPr>
              <a:t>moment (e.g., mean </a:t>
            </a:r>
            <a:r>
              <a:rPr lang="en-US" sz="2400" dirty="0">
                <a:latin typeface="Georgia" pitchFamily="18" charset="0"/>
              </a:rPr>
              <a:t>(</a:t>
            </a:r>
            <a:r>
              <a:rPr lang="en-US" sz="2400" i="1" dirty="0">
                <a:latin typeface="Georgia" pitchFamily="18" charset="0"/>
              </a:rPr>
              <a:t>k</a:t>
            </a:r>
            <a:r>
              <a:rPr lang="en-US" sz="2400" dirty="0">
                <a:latin typeface="Georgia" pitchFamily="18" charset="0"/>
              </a:rPr>
              <a:t>=1), variance (</a:t>
            </a:r>
            <a:r>
              <a:rPr lang="en-US" sz="2400" i="1" dirty="0">
                <a:latin typeface="Georgia" pitchFamily="18" charset="0"/>
              </a:rPr>
              <a:t>k</a:t>
            </a:r>
            <a:r>
              <a:rPr lang="en-US" sz="2400" dirty="0">
                <a:latin typeface="Georgia" pitchFamily="18" charset="0"/>
              </a:rPr>
              <a:t> =2) or skewness (</a:t>
            </a:r>
            <a:r>
              <a:rPr lang="en-US" sz="2400" i="1" dirty="0">
                <a:latin typeface="Georgia" pitchFamily="18" charset="0"/>
              </a:rPr>
              <a:t>k</a:t>
            </a:r>
            <a:r>
              <a:rPr lang="en-US" sz="2400" dirty="0">
                <a:latin typeface="Georgia" pitchFamily="18" charset="0"/>
              </a:rPr>
              <a:t> =3</a:t>
            </a:r>
            <a:r>
              <a:rPr lang="en-US" sz="2400" dirty="0" smtClean="0">
                <a:latin typeface="Georgia" pitchFamily="18" charset="0"/>
              </a:rPr>
              <a:t>)</a:t>
            </a:r>
          </a:p>
          <a:p>
            <a:r>
              <a:rPr lang="en-US" sz="2400" i="1" dirty="0" err="1" smtClean="0">
                <a:latin typeface="Georgia" pitchFamily="18" charset="0"/>
              </a:rPr>
              <a:t>W</a:t>
            </a:r>
            <a:r>
              <a:rPr lang="en-US" sz="2400" i="1" baseline="-25000" dirty="0" err="1" smtClean="0">
                <a:latin typeface="Georgia" pitchFamily="18" charset="0"/>
              </a:rPr>
              <a:t>t</a:t>
            </a:r>
            <a:r>
              <a:rPr lang="en-US" sz="2400" dirty="0">
                <a:latin typeface="Georgia" pitchFamily="18" charset="0"/>
              </a:rPr>
              <a:t> </a:t>
            </a:r>
            <a:r>
              <a:rPr lang="en-US" sz="2400" dirty="0" smtClean="0">
                <a:latin typeface="Georgia" pitchFamily="18" charset="0"/>
              </a:rPr>
              <a:t>is well-being at time t</a:t>
            </a:r>
          </a:p>
          <a:p>
            <a:r>
              <a:rPr lang="en-US" sz="2400" i="1" dirty="0" err="1" smtClean="0">
                <a:latin typeface="Georgia" pitchFamily="18" charset="0"/>
              </a:rPr>
              <a:t>ε</a:t>
            </a:r>
            <a:r>
              <a:rPr lang="en-US" sz="2400" i="1" baseline="-25000" dirty="0" err="1" smtClean="0">
                <a:latin typeface="Georgia" pitchFamily="18" charset="0"/>
              </a:rPr>
              <a:t>t</a:t>
            </a:r>
            <a:r>
              <a:rPr lang="en-US" sz="2400" i="1" baseline="-25000" dirty="0" smtClean="0">
                <a:latin typeface="Georgia" pitchFamily="18" charset="0"/>
              </a:rPr>
              <a:t> </a:t>
            </a:r>
            <a:r>
              <a:rPr lang="en-US" sz="2400" dirty="0" smtClean="0">
                <a:latin typeface="Georgia" pitchFamily="18" charset="0"/>
              </a:rPr>
              <a:t> is an exogenous disturbance (scalar or vector) at </a:t>
            </a:r>
            <a:r>
              <a:rPr lang="en-US" sz="2400" dirty="0">
                <a:latin typeface="Georgia" pitchFamily="18" charset="0"/>
              </a:rPr>
              <a:t>time t</a:t>
            </a:r>
          </a:p>
          <a:p>
            <a:endParaRPr lang="en-US" sz="2400" b="1" dirty="0" smtClean="0">
              <a:latin typeface="Georgia" pitchFamily="18" charset="0"/>
            </a:endParaRPr>
          </a:p>
          <a:p>
            <a:r>
              <a:rPr lang="en-US" sz="2400" dirty="0" smtClean="0">
                <a:latin typeface="Georgia" pitchFamily="18" charset="0"/>
              </a:rPr>
              <a:t>These moment functions</a:t>
            </a:r>
            <a:r>
              <a:rPr lang="en-US" sz="2400" dirty="0">
                <a:latin typeface="Georgia" pitchFamily="18" charset="0"/>
              </a:rPr>
              <a:t> describe</a:t>
            </a:r>
            <a:r>
              <a:rPr lang="en-US" sz="2400" dirty="0" smtClean="0">
                <a:latin typeface="Georgia" pitchFamily="18" charset="0"/>
              </a:rPr>
              <a:t> quite generally, albeit </a:t>
            </a:r>
            <a:r>
              <a:rPr lang="en-US" sz="2400" dirty="0">
                <a:latin typeface="Georgia" pitchFamily="18" charset="0"/>
              </a:rPr>
              <a:t>in reduced </a:t>
            </a:r>
            <a:r>
              <a:rPr lang="en-US" sz="2400" dirty="0" smtClean="0">
                <a:latin typeface="Georgia" pitchFamily="18" charset="0"/>
              </a:rPr>
              <a:t>form, the stochastic conditional dynamics of well-being.</a:t>
            </a:r>
          </a:p>
          <a:p>
            <a:endParaRPr lang="en-US" dirty="0">
              <a:latin typeface="Georgia" pitchFamily="18" charset="0"/>
            </a:endParaRPr>
          </a:p>
          <a:p>
            <a:r>
              <a:rPr lang="en-US" sz="2400" dirty="0" smtClean="0">
                <a:latin typeface="Georgia" pitchFamily="18" charset="0"/>
              </a:rPr>
              <a:t>Much like ‘poverty’ measurement, ‘resilience’ </a:t>
            </a:r>
            <a:r>
              <a:rPr lang="en-US" dirty="0" smtClean="0">
                <a:latin typeface="Georgia" pitchFamily="18" charset="0"/>
              </a:rPr>
              <a:t>holds when the time path of conditional probabilities of well-being are sufficiently high by some normative criteria (</a:t>
            </a:r>
            <a:r>
              <a:rPr lang="en-US" dirty="0" err="1" smtClean="0">
                <a:latin typeface="Georgia" pitchFamily="18" charset="0"/>
              </a:rPr>
              <a:t>pov</a:t>
            </a:r>
            <a:r>
              <a:rPr lang="en-US" dirty="0" smtClean="0">
                <a:latin typeface="Georgia" pitchFamily="18" charset="0"/>
              </a:rPr>
              <a:t> &amp; </a:t>
            </a:r>
            <a:r>
              <a:rPr lang="en-US" dirty="0" err="1" smtClean="0">
                <a:latin typeface="Georgia" pitchFamily="18" charset="0"/>
              </a:rPr>
              <a:t>prob</a:t>
            </a:r>
            <a:r>
              <a:rPr lang="en-US" dirty="0" smtClean="0">
                <a:latin typeface="Georgia" pitchFamily="18" charset="0"/>
              </a:rPr>
              <a:t> lines).</a:t>
            </a:r>
            <a:endParaRPr lang="en-US" sz="2400"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048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TextBox 1"/>
              <p:cNvSpPr txBox="1"/>
              <p:nvPr/>
            </p:nvSpPr>
            <p:spPr>
              <a:xfrm>
                <a:off x="381000" y="5830876"/>
                <a:ext cx="8382000" cy="1015663"/>
              </a:xfrm>
              <a:prstGeom prst="rect">
                <a:avLst/>
              </a:prstGeom>
              <a:noFill/>
            </p:spPr>
            <p:txBody>
              <a:bodyPr wrap="square" rtlCol="0">
                <a:spAutoFit/>
              </a:bodyPr>
              <a:lstStyle/>
              <a:p>
                <a:r>
                  <a:rPr lang="en-US" sz="2000" dirty="0" smtClean="0">
                    <a:latin typeface="Georgia" pitchFamily="18" charset="0"/>
                  </a:rPr>
                  <a:t>Noncontroversially: NPZ &gt;&gt; CPZ &gt;&gt; HEZ </a:t>
                </a:r>
              </a:p>
              <a:p>
                <a:r>
                  <a:rPr lang="en-US" sz="2000" dirty="0" smtClean="0">
                    <a:latin typeface="Georgia" pitchFamily="18" charset="0"/>
                  </a:rPr>
                  <a:t>Those </a:t>
                </a:r>
                <a14:m>
                  <m:oMath xmlns:m="http://schemas.openxmlformats.org/officeDocument/2006/math">
                    <m:r>
                      <a:rPr lang="en-US" sz="2000" i="1" dirty="0" smtClean="0">
                        <a:latin typeface="Cambria Math"/>
                        <a:ea typeface="Cambria Math"/>
                      </a:rPr>
                      <m:t>∈</m:t>
                    </m:r>
                  </m:oMath>
                </a14:m>
                <a:r>
                  <a:rPr lang="en-US" sz="2000" dirty="0" smtClean="0">
                    <a:latin typeface="Georgia" pitchFamily="18" charset="0"/>
                  </a:rPr>
                  <a:t>{CPZ,HEZ} are chronically poor in expectation(</a:t>
                </a:r>
                <a:r>
                  <a:rPr lang="en-US" sz="2000" i="1" dirty="0" smtClean="0">
                    <a:latin typeface="Georgia" pitchFamily="18" charset="0"/>
                  </a:rPr>
                  <a:t>m</a:t>
                </a:r>
                <a:r>
                  <a:rPr lang="en-US" sz="2000" i="1" baseline="30000" dirty="0" smtClean="0">
                    <a:latin typeface="Georgia" pitchFamily="18" charset="0"/>
                  </a:rPr>
                  <a:t>1</a:t>
                </a:r>
                <a:r>
                  <a:rPr lang="en-US" sz="2000" i="1" dirty="0" smtClean="0">
                    <a:latin typeface="Georgia" pitchFamily="18" charset="0"/>
                  </a:rPr>
                  <a:t>(W</a:t>
                </a:r>
                <a:r>
                  <a:rPr lang="en-US" sz="2000" i="1" baseline="-25000" dirty="0" smtClean="0">
                    <a:latin typeface="Georgia" pitchFamily="18" charset="0"/>
                    <a:sym typeface="Symbol"/>
                  </a:rPr>
                  <a:t></a:t>
                </a:r>
                <a:r>
                  <a:rPr lang="en-US" sz="2000" i="1" dirty="0" smtClean="0">
                    <a:latin typeface="Georgia" pitchFamily="18" charset="0"/>
                  </a:rPr>
                  <a:t>|</a:t>
                </a:r>
                <a:r>
                  <a:rPr lang="en-US" sz="2000" i="1" dirty="0" err="1" smtClean="0">
                    <a:latin typeface="Georgia" pitchFamily="18" charset="0"/>
                  </a:rPr>
                  <a:t>W</a:t>
                </a:r>
                <a:r>
                  <a:rPr lang="en-US" sz="2000" i="1" baseline="-25000" dirty="0" err="1" smtClean="0">
                    <a:latin typeface="Georgia" pitchFamily="18" charset="0"/>
                  </a:rPr>
                  <a:t>t</a:t>
                </a:r>
                <a:r>
                  <a:rPr lang="en-US" sz="2000" i="1" dirty="0">
                    <a:latin typeface="Georgia" pitchFamily="18" charset="0"/>
                  </a:rPr>
                  <a:t>, </a:t>
                </a:r>
                <a:r>
                  <a:rPr lang="en-US" sz="2000" i="1" dirty="0" err="1">
                    <a:latin typeface="Georgia" pitchFamily="18" charset="0"/>
                  </a:rPr>
                  <a:t>ε</a:t>
                </a:r>
                <a:r>
                  <a:rPr lang="en-US" sz="2000" i="1" baseline="-25000" dirty="0" err="1">
                    <a:latin typeface="Georgia" pitchFamily="18" charset="0"/>
                  </a:rPr>
                  <a:t>t</a:t>
                </a:r>
                <a:r>
                  <a:rPr lang="en-US" sz="2000" i="1" dirty="0" smtClean="0">
                    <a:latin typeface="Georgia" pitchFamily="18" charset="0"/>
                  </a:rPr>
                  <a:t>)</a:t>
                </a:r>
                <a:r>
                  <a:rPr lang="en-US" sz="2000" dirty="0" smtClean="0">
                    <a:latin typeface="Georgia" pitchFamily="18" charset="0"/>
                  </a:rPr>
                  <a:t>&lt;</a:t>
                </a:r>
                <a:r>
                  <a:rPr lang="en-US" sz="2000" u="sng" dirty="0" smtClean="0">
                    <a:latin typeface="Georgia" pitchFamily="18" charset="0"/>
                  </a:rPr>
                  <a:t>p</a:t>
                </a:r>
                <a:r>
                  <a:rPr lang="en-US" sz="2000" dirty="0" smtClean="0">
                    <a:latin typeface="Georgia" pitchFamily="18" charset="0"/>
                  </a:rPr>
                  <a:t>)</a:t>
                </a:r>
              </a:p>
              <a:p>
                <a:r>
                  <a:rPr lang="en-US" sz="2000" dirty="0" smtClean="0">
                    <a:latin typeface="Georgia" pitchFamily="18" charset="0"/>
                  </a:rPr>
                  <a:t>The CEF reflects </a:t>
                </a:r>
                <a:r>
                  <a:rPr lang="en-US" sz="2000" dirty="0" err="1" smtClean="0">
                    <a:latin typeface="Georgia" pitchFamily="18" charset="0"/>
                  </a:rPr>
                  <a:t>indiv</a:t>
                </a:r>
                <a:r>
                  <a:rPr lang="en-US" sz="2000" dirty="0" smtClean="0">
                    <a:latin typeface="Georgia" pitchFamily="18" charset="0"/>
                  </a:rPr>
                  <a:t>/collective behaviors (agency/power) w/n system</a:t>
                </a:r>
                <a:endParaRPr lang="en-US" sz="2000" dirty="0">
                  <a:latin typeface="Georgia"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5830876"/>
                <a:ext cx="8382000" cy="1015663"/>
              </a:xfrm>
              <a:prstGeom prst="rect">
                <a:avLst/>
              </a:prstGeom>
              <a:blipFill rotWithShape="1">
                <a:blip r:embed="rId3"/>
                <a:stretch>
                  <a:fillRect l="-800" t="-3614" r="-727" b="-9639"/>
                </a:stretch>
              </a:blipFill>
            </p:spPr>
            <p:txBody>
              <a:bodyPr/>
              <a:lstStyle/>
              <a:p>
                <a:r>
                  <a:rPr lang="en-US">
                    <a:noFill/>
                  </a:rPr>
                  <a:t> </a:t>
                </a:r>
              </a:p>
            </p:txBody>
          </p:sp>
        </mc:Fallback>
      </mc:AlternateContent>
      <p:sp>
        <p:nvSpPr>
          <p:cNvPr id="3" name="Rectangle 2"/>
          <p:cNvSpPr/>
          <p:nvPr/>
        </p:nvSpPr>
        <p:spPr>
          <a:xfrm>
            <a:off x="304800" y="981075"/>
            <a:ext cx="8534400" cy="830997"/>
          </a:xfrm>
          <a:prstGeom prst="rect">
            <a:avLst/>
          </a:prstGeom>
        </p:spPr>
        <p:txBody>
          <a:bodyPr wrap="square">
            <a:spAutoFit/>
          </a:bodyPr>
          <a:lstStyle/>
          <a:p>
            <a:pPr algn="ctr"/>
            <a:r>
              <a:rPr lang="en-US" sz="2400" b="1" dirty="0" smtClean="0">
                <a:latin typeface="Georgia" pitchFamily="18" charset="0"/>
              </a:rPr>
              <a:t>Ex: </a:t>
            </a:r>
            <a:r>
              <a:rPr lang="en-US" sz="2400" b="1" dirty="0">
                <a:latin typeface="Georgia" pitchFamily="18" charset="0"/>
              </a:rPr>
              <a:t>Nonlinear expected well-being dynamics with multiple stable </a:t>
            </a:r>
            <a:r>
              <a:rPr lang="en-US" sz="2400" b="1" dirty="0" smtClean="0">
                <a:latin typeface="Georgia" pitchFamily="18" charset="0"/>
              </a:rPr>
              <a:t>states </a:t>
            </a:r>
            <a:r>
              <a:rPr lang="en-US" sz="2400" dirty="0" smtClean="0">
                <a:latin typeface="Georgia" pitchFamily="18" charset="0"/>
              </a:rPr>
              <a:t>(</a:t>
            </a:r>
            <a:r>
              <a:rPr lang="en-US" sz="2400" i="1" dirty="0" smtClean="0">
                <a:latin typeface="Georgia" pitchFamily="18" charset="0"/>
              </a:rPr>
              <a:t>m</a:t>
            </a:r>
            <a:r>
              <a:rPr lang="en-US" sz="2400" i="1" baseline="30000" dirty="0" smtClean="0">
                <a:latin typeface="Georgia" pitchFamily="18" charset="0"/>
              </a:rPr>
              <a:t>1</a:t>
            </a:r>
            <a:r>
              <a:rPr lang="en-US" sz="2400" i="1" dirty="0" smtClean="0">
                <a:latin typeface="Georgia" pitchFamily="18" charset="0"/>
              </a:rPr>
              <a:t>(</a:t>
            </a:r>
            <a:r>
              <a:rPr lang="en-US" sz="2400" i="1" dirty="0" err="1" smtClean="0">
                <a:latin typeface="Georgia" pitchFamily="18" charset="0"/>
              </a:rPr>
              <a:t>W</a:t>
            </a:r>
            <a:r>
              <a:rPr lang="en-US" sz="2400" i="1" baseline="-25000" dirty="0" err="1" smtClean="0">
                <a:latin typeface="Georgia" pitchFamily="18" charset="0"/>
              </a:rPr>
              <a:t>t+s</a:t>
            </a:r>
            <a:r>
              <a:rPr lang="en-US" sz="2400" i="1" dirty="0" smtClean="0">
                <a:latin typeface="Georgia" pitchFamily="18" charset="0"/>
              </a:rPr>
              <a:t> </a:t>
            </a:r>
            <a:r>
              <a:rPr lang="en-US" sz="2400" i="1" dirty="0">
                <a:latin typeface="Georgia" pitchFamily="18" charset="0"/>
              </a:rPr>
              <a:t>| </a:t>
            </a:r>
            <a:r>
              <a:rPr lang="en-US" sz="2400" i="1" dirty="0" err="1">
                <a:latin typeface="Georgia" pitchFamily="18" charset="0"/>
              </a:rPr>
              <a:t>W</a:t>
            </a:r>
            <a:r>
              <a:rPr lang="en-US" sz="2400" i="1" baseline="-25000" dirty="0" err="1">
                <a:latin typeface="Georgia" pitchFamily="18" charset="0"/>
              </a:rPr>
              <a:t>t</a:t>
            </a:r>
            <a:r>
              <a:rPr lang="en-US" sz="2400" i="1"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i="1" dirty="0" smtClean="0">
                <a:latin typeface="Georgia" pitchFamily="18" charset="0"/>
              </a:rPr>
              <a:t>) )</a:t>
            </a:r>
            <a:endParaRPr lang="en-US" sz="2400" dirty="0">
              <a:latin typeface="Georgia" pitchFamily="18"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5286" y="1219200"/>
            <a:ext cx="6585828" cy="449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5"/>
          <p:cNvSpPr txBox="1">
            <a:spLocks/>
          </p:cNvSpPr>
          <p:nvPr/>
        </p:nvSpPr>
        <p:spPr bwMode="auto">
          <a:xfrm>
            <a:off x="4191000" y="0"/>
            <a:ext cx="4800600" cy="990600"/>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Toward A Theory of Development Resilience</a:t>
            </a:r>
            <a:endParaRPr lang="en-US" sz="28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73714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8926</TotalTime>
  <Words>1572</Words>
  <Application>Microsoft Office PowerPoint</Application>
  <PresentationFormat>On-screen Show (4:3)</PresentationFormat>
  <Paragraphs>204</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ＭＳ Ｐゴシック</vt:lpstr>
      <vt:lpstr>Arial</vt:lpstr>
      <vt:lpstr>Calibri</vt:lpstr>
      <vt:lpstr>Cambria Math</vt:lpstr>
      <vt:lpstr>Georgia</vt:lpstr>
      <vt:lpstr>Symbol</vt:lpstr>
      <vt:lpstr>Times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 conditional moments of the well-being outcome of interest (W), as a function of variables reflecting:       (i) Observable exogenous shocks (e.g., drought, cyclone), S       (ii) conditioners of exposure, recovery (e.g., gender), X       (iii) interventions (plausibly exog., if evaluating), I;                         Interact with shocks if targeted intervention.       (iv) polynomial lags of DV and shocks (i.e., possible                 nonlinear dynamics and cumulative, delayed response) </vt:lpstr>
      <vt:lpstr>PowerPoint Presentation</vt:lpstr>
      <vt:lpstr> HH-period-specific CPDs: </vt:lpstr>
      <vt:lpstr> HH-period-specific CPDs:  Population-level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Joseph Christian</dc:creator>
  <cp:lastModifiedBy>Barrett, Chris</cp:lastModifiedBy>
  <cp:revision>320</cp:revision>
  <cp:lastPrinted>2010-08-18T19:55:19Z</cp:lastPrinted>
  <dcterms:created xsi:type="dcterms:W3CDTF">2010-09-09T13:53:52Z</dcterms:created>
  <dcterms:modified xsi:type="dcterms:W3CDTF">2019-07-20T14:56:18Z</dcterms:modified>
</cp:coreProperties>
</file>